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3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  <p:sldId id="266" r:id="rId11"/>
    <p:sldId id="283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86" r:id="rId31"/>
    <p:sldId id="277" r:id="rId32"/>
    <p:sldId id="278" r:id="rId33"/>
    <p:sldId id="279" r:id="rId34"/>
    <p:sldId id="280" r:id="rId35"/>
    <p:sldId id="281" r:id="rId36"/>
    <p:sldId id="282" r:id="rId37"/>
    <p:sldId id="295" r:id="rId38"/>
    <p:sldId id="296" r:id="rId39"/>
    <p:sldId id="297" r:id="rId40"/>
    <p:sldId id="298" r:id="rId41"/>
    <p:sldId id="29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8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15B7A-DF82-4A44-996A-05683ED8D949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9458A-E34A-4252-A553-B710B88F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67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63045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47200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31658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02995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302232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100503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69168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5909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02098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4240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8839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493918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958603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531112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54284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hyperlink" Target="https://www.youtube.com/watch?v=4ais0Ez4pc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3.png"/><Relationship Id="rId7" Type="http://schemas.openxmlformats.org/officeDocument/2006/relationships/hyperlink" Target="https://pixabay.com/en/flute-music-musical-instrument-296417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hyperlink" Target="https://namu.wiki/w/%EC%98%A4%EB%B3%B4%EC%97%90" TargetMode="External"/><Relationship Id="rId5" Type="http://schemas.openxmlformats.org/officeDocument/2006/relationships/hyperlink" Target="https://creativecommons.org/licenses/by-sa/3.0/" TargetMode="External"/><Relationship Id="rId10" Type="http://schemas.openxmlformats.org/officeDocument/2006/relationships/image" Target="../media/image36.jpeg"/><Relationship Id="rId4" Type="http://schemas.openxmlformats.org/officeDocument/2006/relationships/hyperlink" Target="https://commons.wikimedia.org/wiki/File:Violin.svg" TargetMode="External"/><Relationship Id="rId9" Type="http://schemas.openxmlformats.org/officeDocument/2006/relationships/hyperlink" Target="https://it.donga.com/11850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i_xeXXEd5R4?feature=oembed" TargetMode="External"/><Relationship Id="rId6" Type="http://schemas.openxmlformats.org/officeDocument/2006/relationships/image" Target="../media/image43.jpg"/><Relationship Id="rId5" Type="http://schemas.openxmlformats.org/officeDocument/2006/relationships/image" Target="../media/image44.jpeg"/><Relationship Id="rId4" Type="http://schemas.openxmlformats.org/officeDocument/2006/relationships/hyperlink" Target="https://www.youtube.com/watch?v=i_xeXXEd5R4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Wx-KAAe5zKc?feature=oembed" TargetMode="External"/><Relationship Id="rId6" Type="http://schemas.openxmlformats.org/officeDocument/2006/relationships/image" Target="../media/image46.jpeg"/><Relationship Id="rId5" Type="http://schemas.openxmlformats.org/officeDocument/2006/relationships/hyperlink" Target="https://www.youtube.com/watch?v=Wx-KAAe5zKc&amp;list=PLhzBuObIigYN_755Jg4hxFEiLdRLrKE62&amp;index=13" TargetMode="Externa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quizlet.com/_8i6gqy?x=1qqt&amp;i=2tig8t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tSt5pLCuik&amp;list=PLKDPDirFfxZRdKSXZyiheyA29H2ThE9Y1&amp;index=9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Wx-KAAe5zKc&amp;list=PLhzBuObIigYN_755Jg4hxFEiLdRLrKE62&amp;index=13" TargetMode="External"/><Relationship Id="rId4" Type="http://schemas.openxmlformats.org/officeDocument/2006/relationships/hyperlink" Target="https://www.youtube.com/watch?v=i_xeXXEd5R4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K-40F4Cd860?feature=oembed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K-40F4Cd860&amp;list=PLKDPDirFfxZRdKSXZyiheyA29H2ThE9Y1&amp;index=1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en-US" altLang="ko-KR" dirty="0">
                <a:latin typeface="Malgun Gothic"/>
                <a:ea typeface="Malgun Gothic"/>
                <a:cs typeface="Malgun Gothic"/>
              </a:rPr>
              <a:t/>
            </a: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13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ea"/>
                <a:ea typeface="+mj-ea"/>
                <a:cs typeface="Malgun Gothic"/>
              </a:rPr>
              <a:t>피아노 위의 파리</a:t>
            </a:r>
            <a:r>
              <a:rPr lang="ko-KR" dirty="0">
                <a:latin typeface="+mj-ea"/>
                <a:ea typeface="+mj-ea"/>
                <a:cs typeface="Malgun Gothic"/>
              </a:rPr>
              <a:t/>
            </a:r>
            <a:br>
              <a:rPr lang="ko-KR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xmlns="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CBF3596-BD4C-4C31-B72C-B02A0DBCF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89934"/>
            <a:ext cx="5653440" cy="3487029"/>
          </a:xfrm>
          <a:prstGeom prst="rect">
            <a:avLst/>
          </a:prstGeom>
        </p:spPr>
      </p:pic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753E7C83-660E-4B99-86F3-85D00D739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13" y="2689934"/>
            <a:ext cx="3799884" cy="348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6B620EA6-426A-4E32-8A40-28AF38DD7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89934"/>
            <a:ext cx="5653440" cy="3487029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1B9BA308-C5EF-453E-A640-12948641B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002" y="2655018"/>
            <a:ext cx="3323873" cy="352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15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17251" y="1047565"/>
            <a:ext cx="4439310" cy="257902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3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30B27E9-C0EE-4830-8707-81ABBAD74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78" y="0"/>
            <a:ext cx="5520931" cy="61829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ED3FDA-8EB0-4BFC-BA7D-15B34DB879AB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D0792E-9B7F-4B81-A86B-364DD8449B9B}"/>
              </a:ext>
            </a:extLst>
          </p:cNvPr>
          <p:cNvSpPr txBox="1"/>
          <p:nvPr/>
        </p:nvSpPr>
        <p:spPr>
          <a:xfrm>
            <a:off x="7505144" y="2152410"/>
            <a:ext cx="115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피아노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E7D8E5A-7382-4718-9F0F-0D8920B67CCA}"/>
              </a:ext>
            </a:extLst>
          </p:cNvPr>
          <p:cNvSpPr txBox="1"/>
          <p:nvPr/>
        </p:nvSpPr>
        <p:spPr>
          <a:xfrm>
            <a:off x="6492415" y="5078097"/>
            <a:ext cx="115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포도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4205D0-C403-4C94-862E-EBBB48C19EC3}"/>
              </a:ext>
            </a:extLst>
          </p:cNvPr>
          <p:cNvSpPr txBox="1"/>
          <p:nvPr/>
        </p:nvSpPr>
        <p:spPr>
          <a:xfrm>
            <a:off x="8383543" y="5078097"/>
            <a:ext cx="115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수프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CEAB17-0078-4A2F-A13E-F927B11FCD32}"/>
              </a:ext>
            </a:extLst>
          </p:cNvPr>
          <p:cNvSpPr txBox="1"/>
          <p:nvPr/>
        </p:nvSpPr>
        <p:spPr>
          <a:xfrm>
            <a:off x="6645489" y="5797656"/>
            <a:ext cx="115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피자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806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17251" y="1047565"/>
            <a:ext cx="4439310" cy="257902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3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E4E512D6-EA97-483F-A1A6-774D205EF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561" y="62935"/>
            <a:ext cx="5449489" cy="6120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A3392E-1226-4CEB-9E47-0C5AA6C06FAE}"/>
              </a:ext>
            </a:extLst>
          </p:cNvPr>
          <p:cNvSpPr txBox="1"/>
          <p:nvPr/>
        </p:nvSpPr>
        <p:spPr>
          <a:xfrm>
            <a:off x="7679184" y="233707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피아노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FC34B71-A5B3-439C-B486-23A91F16F338}"/>
              </a:ext>
            </a:extLst>
          </p:cNvPr>
          <p:cNvSpPr txBox="1"/>
          <p:nvPr/>
        </p:nvSpPr>
        <p:spPr>
          <a:xfrm>
            <a:off x="6206970" y="541022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피아노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D2E00A-14D0-4310-B762-CA31D21947D6}"/>
              </a:ext>
            </a:extLst>
          </p:cNvPr>
          <p:cNvSpPr txBox="1"/>
          <p:nvPr/>
        </p:nvSpPr>
        <p:spPr>
          <a:xfrm>
            <a:off x="5785169" y="576611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포도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601DB4B-3283-43D2-9DF9-2BFBF4F79B77}"/>
              </a:ext>
            </a:extLst>
          </p:cNvPr>
          <p:cNvSpPr txBox="1"/>
          <p:nvPr/>
        </p:nvSpPr>
        <p:spPr>
          <a:xfrm>
            <a:off x="6727347" y="577465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수프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657A867-5421-43A9-97E7-0484213A52C4}"/>
              </a:ext>
            </a:extLst>
          </p:cNvPr>
          <p:cNvSpPr txBox="1"/>
          <p:nvPr/>
        </p:nvSpPr>
        <p:spPr>
          <a:xfrm>
            <a:off x="7690493" y="57679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피자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28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17251" y="1047565"/>
            <a:ext cx="4439310" cy="257902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3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D0B1469F-44E4-4B87-A428-48542F76E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880" y="0"/>
            <a:ext cx="5823614" cy="61829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9AA1D4B-100C-4A88-81C9-DF3D4CC5BA4E}"/>
              </a:ext>
            </a:extLst>
          </p:cNvPr>
          <p:cNvSpPr txBox="1"/>
          <p:nvPr/>
        </p:nvSpPr>
        <p:spPr>
          <a:xfrm>
            <a:off x="7723573" y="290680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피아노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770932-DDED-4F42-B061-3BA81E250DF3}"/>
              </a:ext>
            </a:extLst>
          </p:cNvPr>
          <p:cNvSpPr txBox="1"/>
          <p:nvPr/>
        </p:nvSpPr>
        <p:spPr>
          <a:xfrm>
            <a:off x="6687228" y="522914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파리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5E539AF-0AC1-44C2-837C-DF2A5D1549FA}"/>
              </a:ext>
            </a:extLst>
          </p:cNvPr>
          <p:cNvSpPr txBox="1"/>
          <p:nvPr/>
        </p:nvSpPr>
        <p:spPr>
          <a:xfrm>
            <a:off x="8277570" y="522914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</a:rPr>
              <a:t>피아노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15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17251" y="1047565"/>
            <a:ext cx="4439310" cy="257902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3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0DB8105-24FB-4629-9664-847E19D63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968" y="0"/>
            <a:ext cx="5637257" cy="61576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B5BE93F-9B28-4327-96AC-8C356856B1EF}"/>
              </a:ext>
            </a:extLst>
          </p:cNvPr>
          <p:cNvSpPr txBox="1"/>
          <p:nvPr/>
        </p:nvSpPr>
        <p:spPr>
          <a:xfrm>
            <a:off x="7526364" y="21674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파리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A8F05C-41FC-4AFB-9CBD-13F660139961}"/>
              </a:ext>
            </a:extLst>
          </p:cNvPr>
          <p:cNvSpPr txBox="1"/>
          <p:nvPr/>
        </p:nvSpPr>
        <p:spPr>
          <a:xfrm>
            <a:off x="6286210" y="55997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파리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4A4044-63B2-4B76-A0AA-353917DC3C12}"/>
              </a:ext>
            </a:extLst>
          </p:cNvPr>
          <p:cNvSpPr txBox="1"/>
          <p:nvPr/>
        </p:nvSpPr>
        <p:spPr>
          <a:xfrm>
            <a:off x="8993899" y="559973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피아노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072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 내서 읽어 보세요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115757" y="1965014"/>
            <a:ext cx="2952546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kumimoji="0" lang="ko-KR" altLang="en-US" sz="6600" b="1" i="0" u="none" strike="noStrike" kern="1200" cap="none" normalizeH="0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피아노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389" y="1863447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포도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A94D78-491E-4FDC-A746-FA28BCB3AF7B}"/>
              </a:ext>
            </a:extLst>
          </p:cNvPr>
          <p:cNvSpPr txBox="1"/>
          <p:nvPr/>
        </p:nvSpPr>
        <p:spPr>
          <a:xfrm>
            <a:off x="9114787" y="1792792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피자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6E5CB3-ED6E-4CDD-A797-47C51C5512DE}"/>
              </a:ext>
            </a:extLst>
          </p:cNvPr>
          <p:cNvSpPr txBox="1"/>
          <p:nvPr/>
        </p:nvSpPr>
        <p:spPr>
          <a:xfrm>
            <a:off x="1976491" y="3734122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피리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3D6F98-87A1-4E76-A7C6-887238D1EC19}"/>
              </a:ext>
            </a:extLst>
          </p:cNvPr>
          <p:cNvSpPr txBox="1"/>
          <p:nvPr/>
        </p:nvSpPr>
        <p:spPr>
          <a:xfrm>
            <a:off x="5423153" y="3758270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수프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C6BBA55-2BBC-46E2-B8A1-965B4DAEDDF2}"/>
              </a:ext>
            </a:extLst>
          </p:cNvPr>
          <p:cNvSpPr txBox="1"/>
          <p:nvPr/>
        </p:nvSpPr>
        <p:spPr>
          <a:xfrm>
            <a:off x="8869815" y="3758270"/>
            <a:ext cx="30135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</a:rPr>
              <a:t>파리</a:t>
            </a:r>
            <a:endParaRPr lang="en-US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406987" y="843653"/>
            <a:ext cx="3499188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ㅍ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피읖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xmlns="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ea typeface="맑은 고딕"/>
                <a:cs typeface="Arial"/>
              </a:rPr>
              <a:t>ㅍ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단어들을</a:t>
            </a:r>
            <a:endParaRPr lang="en-US" altLang="ko-KR" dirty="0"/>
          </a:p>
          <a:p>
            <a:r>
              <a:rPr lang="ko-KR" altLang="en-US" dirty="0"/>
              <a:t>함께 따라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unit 13 ㅍ 쓰기">
            <a:hlinkClick r:id="" action="ppaction://media"/>
            <a:extLst>
              <a:ext uri="{FF2B5EF4-FFF2-40B4-BE49-F238E27FC236}">
                <a16:creationId xmlns:a16="http://schemas.microsoft.com/office/drawing/2014/main" xmlns="" id="{D5654732-A810-49C6-9F89-60F002A87A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64765" y="522515"/>
            <a:ext cx="8093257" cy="505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ㅍ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picture containing building&#10;&#10;Description automatically generated">
            <a:extLst>
              <a:ext uri="{FF2B5EF4-FFF2-40B4-BE49-F238E27FC236}">
                <a16:creationId xmlns:a16="http://schemas.microsoft.com/office/drawing/2014/main" xmlns="" id="{075C5FC8-8B25-4B00-92A1-CD42C1A16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2" y="160210"/>
            <a:ext cx="4704136" cy="601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ea typeface="맑은 고딕"/>
                <a:cs typeface="Arial"/>
              </a:rPr>
              <a:t>ㅍ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 </a:t>
            </a:r>
            <a:r>
              <a:rPr lang="ko-KR" altLang="en-US" sz="3600" b="1" dirty="0" smtClean="0">
                <a:solidFill>
                  <a:srgbClr val="00B0F0"/>
                </a:solidFill>
                <a:ea typeface="맑은 고딕"/>
                <a:cs typeface="Arial"/>
              </a:rPr>
              <a:t>ㅣ</a:t>
            </a:r>
            <a:r>
              <a:rPr lang="ko-KR" altLang="en-US" dirty="0" smtClean="0">
                <a:ea typeface="맑은 고딕"/>
                <a:cs typeface="Arial"/>
              </a:rPr>
              <a:t>가</a:t>
            </a:r>
            <a:r>
              <a:rPr lang="ko-KR" alt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dirty="0" smtClean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2060"/>
                </a:solidFill>
                <a:ea typeface="맑은 고딕"/>
                <a:cs typeface="Arial"/>
              </a:rPr>
              <a:t>피 아 노</a:t>
            </a:r>
            <a:endParaRPr lang="en-US" altLang="ko-KR" sz="4800" b="1" dirty="0">
              <a:solidFill>
                <a:srgbClr val="00206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3" name="Picture 2" descr="A close up of a piano&#10;&#10;Description automatically generated">
            <a:extLst>
              <a:ext uri="{FF2B5EF4-FFF2-40B4-BE49-F238E27FC236}">
                <a16:creationId xmlns:a16="http://schemas.microsoft.com/office/drawing/2014/main" xmlns="" id="{B256A082-1D72-4E63-BA24-A73AAFA16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04" y="5971"/>
            <a:ext cx="4884586" cy="617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볼게요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7030A0"/>
                </a:solidFill>
                <a:ea typeface="맑은 고딕"/>
                <a:cs typeface="Arial"/>
              </a:rPr>
              <a:t>ㅍ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rgbClr val="6600CC"/>
                </a:solidFill>
                <a:ea typeface="맑은 고딕"/>
                <a:cs typeface="Arial"/>
              </a:rPr>
              <a:t>ㅗ</a:t>
            </a:r>
            <a:r>
              <a:rPr lang="ko-KR" altLang="en-US" dirty="0" smtClean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800080"/>
                </a:solidFill>
                <a:ea typeface="맑은 고딕"/>
                <a:cs typeface="Arial"/>
              </a:rPr>
              <a:t>포 도</a:t>
            </a:r>
            <a:endParaRPr lang="en-US" altLang="ko-KR" sz="4800" b="1" dirty="0">
              <a:solidFill>
                <a:srgbClr val="80008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picture containing fruit&#10;&#10;Description automatically generated">
            <a:extLst>
              <a:ext uri="{FF2B5EF4-FFF2-40B4-BE49-F238E27FC236}">
                <a16:creationId xmlns:a16="http://schemas.microsoft.com/office/drawing/2014/main" xmlns="" id="{DCA0B1E1-9401-485B-BB6B-FE0829875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45" y="71744"/>
            <a:ext cx="4643570" cy="610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rgbClr val="C00000"/>
                </a:solidFill>
                <a:ea typeface="맑은 고딕"/>
                <a:cs typeface="Arial"/>
              </a:rPr>
              <a:t>ㅍ</a:t>
            </a:r>
            <a:r>
              <a:rPr lang="ko-KR" altLang="en-US" dirty="0" smtClean="0">
                <a:ea typeface="맑은 고딕"/>
                <a:cs typeface="Arial"/>
              </a:rPr>
              <a:t>과</a:t>
            </a:r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chemeClr val="accent6">
                    <a:lumMod val="75000"/>
                  </a:schemeClr>
                </a:solidFill>
                <a:ea typeface="맑은 고딕"/>
                <a:cs typeface="Arial"/>
              </a:rPr>
              <a:t>ㅣ</a:t>
            </a:r>
            <a:r>
              <a:rPr lang="ko-KR" altLang="en-US" dirty="0" smtClean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피 자 </a:t>
            </a:r>
            <a:endParaRPr lang="en-US" altLang="ko-KR" sz="4800" b="1" dirty="0" smtClean="0">
              <a:solidFill>
                <a:schemeClr val="accent4">
                  <a:lumMod val="7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 smtClean="0">
                <a:ea typeface="맑은 고딕"/>
                <a:cs typeface="Arial"/>
              </a:rPr>
              <a:t>함께 </a:t>
            </a:r>
            <a:r>
              <a:rPr lang="ko-KR" altLang="en-US" dirty="0">
                <a:ea typeface="맑은 고딕"/>
                <a:cs typeface="Arial"/>
              </a:rPr>
              <a:t>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390E669E-4155-4007-B425-F36C02EAA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45" y="137554"/>
            <a:ext cx="4603377" cy="588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xmlns="" id="{63A5030C-FB5A-4050-9633-2A71D56A1EC9}"/>
              </a:ext>
            </a:extLst>
          </p:cNvPr>
          <p:cNvSpPr/>
          <p:nvPr/>
        </p:nvSpPr>
        <p:spPr>
          <a:xfrm>
            <a:off x="463959" y="1819645"/>
            <a:ext cx="246750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EDE5A9A-C0C4-4011-844A-CAA5FA1E3206}"/>
              </a:ext>
            </a:extLst>
          </p:cNvPr>
          <p:cNvSpPr txBox="1"/>
          <p:nvPr/>
        </p:nvSpPr>
        <p:spPr>
          <a:xfrm>
            <a:off x="463959" y="2314402"/>
            <a:ext cx="1893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BA08C8"/>
                </a:solidFill>
              </a:rPr>
              <a:t>그림에 맞는 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단어에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선을 그어요</a:t>
            </a:r>
            <a:r>
              <a:rPr lang="en-US" altLang="ko-KR" sz="2000" dirty="0"/>
              <a:t>.</a:t>
            </a: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4E6DA671-3C2A-4B86-BE18-E861A8275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51" y="0"/>
            <a:ext cx="5379866" cy="617696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253492E-0274-454F-A161-1CA100974F00}"/>
              </a:ext>
            </a:extLst>
          </p:cNvPr>
          <p:cNvCxnSpPr/>
          <p:nvPr/>
        </p:nvCxnSpPr>
        <p:spPr>
          <a:xfrm>
            <a:off x="6303146" y="1349406"/>
            <a:ext cx="1038687" cy="37019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EA3E7E8C-31EE-40E2-ABDF-FCD95D7012C2}"/>
              </a:ext>
            </a:extLst>
          </p:cNvPr>
          <p:cNvCxnSpPr/>
          <p:nvPr/>
        </p:nvCxnSpPr>
        <p:spPr>
          <a:xfrm flipV="1">
            <a:off x="6303146" y="1420427"/>
            <a:ext cx="1038687" cy="17844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131342A-5A61-4E40-B3CD-E7461D2EAEA8}"/>
              </a:ext>
            </a:extLst>
          </p:cNvPr>
          <p:cNvCxnSpPr/>
          <p:nvPr/>
        </p:nvCxnSpPr>
        <p:spPr>
          <a:xfrm flipV="1">
            <a:off x="6303146" y="3266983"/>
            <a:ext cx="1038687" cy="178441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xmlns="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501038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속으로</a:t>
            </a:r>
            <a:r>
              <a:rPr lang="en-US" altLang="ko-KR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</a:t>
            </a:r>
            <a:r>
              <a:rPr lang="ko-KR" altLang="en-US" sz="36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피리 부는 파프리카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3588606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838198" y="3608716"/>
            <a:ext cx="29017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선생님이 </a:t>
            </a:r>
            <a:r>
              <a:rPr lang="ko-KR" altLang="en-US" sz="24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들려 주는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이야기를 잘 듣고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이야기해요</a:t>
            </a:r>
            <a:r>
              <a:rPr lang="en-US" altLang="ko-KR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20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8DE9BED8-0363-4FE2-A697-5B515914F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384" y="0"/>
            <a:ext cx="6562782" cy="617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7406" y="2252382"/>
            <a:ext cx="4350505" cy="347371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289335" y="2544162"/>
            <a:ext cx="26933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음악회에서 볼 수 </a:t>
            </a:r>
            <a:endParaRPr lang="en-US" altLang="ko-KR" sz="2500" dirty="0" smtClean="0">
              <a:solidFill>
                <a:srgbClr val="FF33CC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500" dirty="0" smtClean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있는 악기들</a:t>
            </a:r>
            <a:r>
              <a:rPr lang="en-US" altLang="ko-KR" sz="2500" dirty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CCDB8C69-AB44-4F44-89A3-715AB2D37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11" y="33317"/>
            <a:ext cx="6339580" cy="6146636"/>
          </a:xfrm>
          <a:prstGeom prst="rect">
            <a:avLst/>
          </a:prstGeom>
        </p:spPr>
      </p:pic>
      <p:pic>
        <p:nvPicPr>
          <p:cNvPr id="11" name="Picture 10" descr="A picture containing instrument, music, guitar, violin&#10;&#10;Description automatically generated">
            <a:extLst>
              <a:ext uri="{FF2B5EF4-FFF2-40B4-BE49-F238E27FC236}">
                <a16:creationId xmlns:a16="http://schemas.microsoft.com/office/drawing/2014/main" xmlns="" id="{487F4CDC-EF63-4354-8617-1CA586A9C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0" y="3560705"/>
            <a:ext cx="1575786" cy="15757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216A6BE-4A9D-4BE7-A837-CDA7E842357C}"/>
              </a:ext>
            </a:extLst>
          </p:cNvPr>
          <p:cNvSpPr txBox="1"/>
          <p:nvPr/>
        </p:nvSpPr>
        <p:spPr>
          <a:xfrm>
            <a:off x="266700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commons.wikimedia.org/wiki/File:Violin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0AEE4A7F-5D2F-487A-80B3-F445A851B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 rot="1481483">
            <a:off x="1109779" y="3839429"/>
            <a:ext cx="1890740" cy="945370"/>
          </a:xfrm>
          <a:prstGeom prst="rect">
            <a:avLst/>
          </a:prstGeom>
        </p:spPr>
      </p:pic>
      <p:pic>
        <p:nvPicPr>
          <p:cNvPr id="19" name="Picture 18" descr="A close up of a piano&#10;&#10;Description automatically generated">
            <a:extLst>
              <a:ext uri="{FF2B5EF4-FFF2-40B4-BE49-F238E27FC236}">
                <a16:creationId xmlns:a16="http://schemas.microsoft.com/office/drawing/2014/main" xmlns="" id="{0A1B579E-6571-4F99-BF93-56F7F0A53B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2853403" y="3423962"/>
            <a:ext cx="1191016" cy="1107645"/>
          </a:xfrm>
          <a:prstGeom prst="rect">
            <a:avLst/>
          </a:prstGeom>
        </p:spPr>
      </p:pic>
      <p:pic>
        <p:nvPicPr>
          <p:cNvPr id="28" name="Picture 27" descr="A close up of a music instrument&#10;&#10;Description automatically generated">
            <a:extLst>
              <a:ext uri="{FF2B5EF4-FFF2-40B4-BE49-F238E27FC236}">
                <a16:creationId xmlns:a16="http://schemas.microsoft.com/office/drawing/2014/main" xmlns="" id="{F951B816-CBEB-421C-87DA-9AD9E1332D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1415696" y="4678764"/>
            <a:ext cx="1486461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605954" y="2486026"/>
            <a:ext cx="3665886" cy="2325671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screenshot of a map&#10;&#10;Description automatically generated">
            <a:extLst>
              <a:ext uri="{FF2B5EF4-FFF2-40B4-BE49-F238E27FC236}">
                <a16:creationId xmlns:a16="http://schemas.microsoft.com/office/drawing/2014/main" xmlns="" id="{18E69FEE-6CD0-4B28-A669-2D659EAD7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02" y="44450"/>
            <a:ext cx="6199712" cy="609022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CD779198-3018-4F8C-9478-0DC7C6B6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89" y="1807471"/>
            <a:ext cx="10515600" cy="4351338"/>
          </a:xfrm>
        </p:spPr>
        <p:txBody>
          <a:bodyPr/>
          <a:lstStyle/>
          <a:p>
            <a:pPr marL="114300" indent="0">
              <a:buNone/>
            </a:pPr>
            <a:endParaRPr lang="en-US" altLang="ko-KR" b="1" dirty="0">
              <a:solidFill>
                <a:srgbClr val="FFC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</a:pPr>
            <a:endParaRPr lang="en-US" altLang="ko-KR" b="1" dirty="0">
              <a:solidFill>
                <a:srgbClr val="FFC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</a:pPr>
            <a:endParaRPr lang="en-US" altLang="ko-KR" b="1" dirty="0">
              <a:solidFill>
                <a:srgbClr val="FFC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</a:pPr>
            <a:r>
              <a:rPr lang="ko-KR" altLang="en-US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자음 </a:t>
            </a:r>
            <a:r>
              <a:rPr lang="ko-KR" altLang="en-US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ㅍ을 찾아 봐요</a:t>
            </a:r>
            <a:r>
              <a:rPr lang="en-US" altLang="ko-KR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1600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A52DDEC-C59E-419E-8216-214528F2630C}"/>
              </a:ext>
            </a:extLst>
          </p:cNvPr>
          <p:cNvSpPr/>
          <p:nvPr/>
        </p:nvSpPr>
        <p:spPr>
          <a:xfrm>
            <a:off x="4953740" y="723325"/>
            <a:ext cx="358513" cy="386384"/>
          </a:xfrm>
          <a:prstGeom prst="ellipse">
            <a:avLst/>
          </a:prstGeom>
          <a:noFill/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94DE0FE-2276-4234-98CA-ED17F94A51C1}"/>
              </a:ext>
            </a:extLst>
          </p:cNvPr>
          <p:cNvSpPr/>
          <p:nvPr/>
        </p:nvSpPr>
        <p:spPr>
          <a:xfrm>
            <a:off x="6242482" y="1109709"/>
            <a:ext cx="358513" cy="386384"/>
          </a:xfrm>
          <a:prstGeom prst="ellipse">
            <a:avLst/>
          </a:prstGeom>
          <a:noFill/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2654071-3878-404A-A69D-DC7E29C289F9}"/>
              </a:ext>
            </a:extLst>
          </p:cNvPr>
          <p:cNvSpPr txBox="1"/>
          <p:nvPr/>
        </p:nvSpPr>
        <p:spPr>
          <a:xfrm>
            <a:off x="8002542" y="455008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smtClean="0">
                <a:solidFill>
                  <a:srgbClr val="C00000"/>
                </a:solidFill>
              </a:rPr>
              <a:t>토마토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3ECBDC5-B16A-44E6-A5B4-F70CB906CD8E}"/>
              </a:ext>
            </a:extLst>
          </p:cNvPr>
          <p:cNvSpPr txBox="1"/>
          <p:nvPr/>
        </p:nvSpPr>
        <p:spPr>
          <a:xfrm>
            <a:off x="8075043" y="525524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smtClean="0">
                <a:solidFill>
                  <a:srgbClr val="C00000"/>
                </a:solidFill>
              </a:rPr>
              <a:t>파프리카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10E754F1-72BF-4589-B433-5754B54E0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38" y="2990"/>
            <a:ext cx="6372172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2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00B0EE34-C127-4EB8-B3A8-026F0D4D0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-5950"/>
            <a:ext cx="6324600" cy="6185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6DAF7C-F5F1-4EBC-A32D-70FF4E0A0E17}"/>
              </a:ext>
            </a:extLst>
          </p:cNvPr>
          <p:cNvSpPr txBox="1"/>
          <p:nvPr/>
        </p:nvSpPr>
        <p:spPr>
          <a:xfrm>
            <a:off x="7484893" y="4705165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C00000"/>
                </a:solidFill>
              </a:rPr>
              <a:t>브로콜리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143D39C-128A-4FD3-9FFC-EA3D1D25C0E3}"/>
              </a:ext>
            </a:extLst>
          </p:cNvPr>
          <p:cNvSpPr txBox="1"/>
          <p:nvPr/>
        </p:nvSpPr>
        <p:spPr>
          <a:xfrm>
            <a:off x="7591425" y="528994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C00000"/>
                </a:solidFill>
              </a:rPr>
              <a:t>양배추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7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21D0E39B-B9DD-436E-A389-F7C124B77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187" y="-3594"/>
            <a:ext cx="6224588" cy="61835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AFAC1F-D704-444F-BF7E-8449CCF8C0CC}"/>
              </a:ext>
            </a:extLst>
          </p:cNvPr>
          <p:cNvSpPr txBox="1"/>
          <p:nvPr/>
        </p:nvSpPr>
        <p:spPr>
          <a:xfrm>
            <a:off x="6096000" y="4873841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C00000"/>
                </a:solidFill>
              </a:rPr>
              <a:t>포동포동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CE36A6-8221-4557-80E9-04A2552BB7BE}"/>
              </a:ext>
            </a:extLst>
          </p:cNvPr>
          <p:cNvSpPr txBox="1"/>
          <p:nvPr/>
        </p:nvSpPr>
        <p:spPr>
          <a:xfrm>
            <a:off x="5956917" y="5370259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C00000"/>
                </a:solidFill>
              </a:rPr>
              <a:t>속닥속닥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14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6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xmlns="" id="{3E8BCA1D-6A4B-4CE8-9CEB-AC09C2BD7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67429" y="96704"/>
            <a:ext cx="6176963" cy="598355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CB29BE2-B482-4998-A6C9-6884CC4CD245}"/>
              </a:ext>
            </a:extLst>
          </p:cNvPr>
          <p:cNvCxnSpPr/>
          <p:nvPr/>
        </p:nvCxnSpPr>
        <p:spPr>
          <a:xfrm>
            <a:off x="5734975" y="1690688"/>
            <a:ext cx="2361460" cy="345836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6C41336-EF1F-46BB-A3F2-AD1758E03833}"/>
              </a:ext>
            </a:extLst>
          </p:cNvPr>
          <p:cNvCxnSpPr/>
          <p:nvPr/>
        </p:nvCxnSpPr>
        <p:spPr>
          <a:xfrm>
            <a:off x="5734975" y="2911876"/>
            <a:ext cx="2361460" cy="110083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17829B5-E7A6-42DA-9FA2-3F16B9EB0D52}"/>
              </a:ext>
            </a:extLst>
          </p:cNvPr>
          <p:cNvCxnSpPr/>
          <p:nvPr/>
        </p:nvCxnSpPr>
        <p:spPr>
          <a:xfrm flipV="1">
            <a:off x="5734975" y="1690688"/>
            <a:ext cx="2361460" cy="232201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A0225C4-BB8E-46D7-9F86-6EF3BF3B2546}"/>
              </a:ext>
            </a:extLst>
          </p:cNvPr>
          <p:cNvCxnSpPr/>
          <p:nvPr/>
        </p:nvCxnSpPr>
        <p:spPr>
          <a:xfrm flipV="1">
            <a:off x="5734975" y="2911876"/>
            <a:ext cx="2361460" cy="223717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21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&lt;13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피아노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포도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피자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피리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수프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파리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피읖을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피읖으로 만들어진 단어 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피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아노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포도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피자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피리 부는 파프리카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머리 어깨 무릎 발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동요를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듣고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우리 몸을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파도 타고 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음파파파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파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로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632327" y="665825"/>
            <a:ext cx="346319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</a:t>
            </a:r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우리  몸을  </a:t>
            </a:r>
            <a:endParaRPr lang="en-US" altLang="ko-KR" sz="44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pPr algn="ctr"/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 배워요</a:t>
            </a:r>
            <a:endParaRPr lang="en-US" altLang="ko-KR" sz="4000" b="1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  <a:p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</a:p>
          <a:p>
            <a:pPr algn="ctr"/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다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같이 </a:t>
            </a:r>
            <a:endParaRPr lang="en-US" altLang="ko-KR" sz="4000" b="1" dirty="0">
              <a:solidFill>
                <a:srgbClr val="FF0000"/>
              </a:solidFill>
              <a:latin typeface="+mn-ea"/>
            </a:endParaRPr>
          </a:p>
          <a:p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말해 볼까요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!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37652" y="381740"/>
            <a:ext cx="1002631" cy="830225"/>
          </a:xfrm>
          <a:prstGeom prst="rect">
            <a:avLst/>
          </a:prstGeom>
        </p:spPr>
      </p:pic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B9A54AD6-1A9B-490F-9B16-1769EBF5C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22" y="0"/>
            <a:ext cx="7595735" cy="6192175"/>
          </a:xfrm>
          <a:prstGeom prst="rect">
            <a:avLst/>
          </a:prstGeom>
          <a:noFill/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CEF21DA8-E6F2-4E10-94ED-786248D3B0E1}"/>
              </a:ext>
            </a:extLst>
          </p:cNvPr>
          <p:cNvSpPr/>
          <p:nvPr/>
        </p:nvSpPr>
        <p:spPr>
          <a:xfrm>
            <a:off x="4935984" y="381740"/>
            <a:ext cx="932156" cy="6750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B5AA6C0-486A-4638-8E10-59E5CF86BA90}"/>
              </a:ext>
            </a:extLst>
          </p:cNvPr>
          <p:cNvSpPr/>
          <p:nvPr/>
        </p:nvSpPr>
        <p:spPr>
          <a:xfrm>
            <a:off x="9811304" y="719268"/>
            <a:ext cx="1330172" cy="6750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B87293CE-9988-4B1C-ADAD-5B02E7573CFF}"/>
              </a:ext>
            </a:extLst>
          </p:cNvPr>
          <p:cNvSpPr/>
          <p:nvPr/>
        </p:nvSpPr>
        <p:spPr>
          <a:xfrm>
            <a:off x="5391706" y="1030518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7CA7C11D-5BA3-4905-B6C0-6782BFE692B1}"/>
              </a:ext>
            </a:extLst>
          </p:cNvPr>
          <p:cNvSpPr/>
          <p:nvPr/>
        </p:nvSpPr>
        <p:spPr>
          <a:xfrm>
            <a:off x="5535229" y="1509013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AC64F82-8B43-474D-9BA8-9B009ABE4846}"/>
              </a:ext>
            </a:extLst>
          </p:cNvPr>
          <p:cNvSpPr/>
          <p:nvPr/>
        </p:nvSpPr>
        <p:spPr>
          <a:xfrm>
            <a:off x="9811304" y="1499590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DE3B5FA8-6BE2-4512-BB5A-C6614946B11B}"/>
              </a:ext>
            </a:extLst>
          </p:cNvPr>
          <p:cNvSpPr/>
          <p:nvPr/>
        </p:nvSpPr>
        <p:spPr>
          <a:xfrm>
            <a:off x="9063974" y="1894006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3C1CBE8C-47B4-4AA2-8E27-B895F7711E1C}"/>
              </a:ext>
            </a:extLst>
          </p:cNvPr>
          <p:cNvSpPr/>
          <p:nvPr/>
        </p:nvSpPr>
        <p:spPr>
          <a:xfrm>
            <a:off x="5856199" y="2467760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F9BB9D7-5F44-4F09-95E7-4653608946F6}"/>
              </a:ext>
            </a:extLst>
          </p:cNvPr>
          <p:cNvSpPr/>
          <p:nvPr/>
        </p:nvSpPr>
        <p:spPr>
          <a:xfrm>
            <a:off x="9380503" y="2620206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314FCA-2677-4E9E-9DC9-024994146F30}"/>
              </a:ext>
            </a:extLst>
          </p:cNvPr>
          <p:cNvSpPr/>
          <p:nvPr/>
        </p:nvSpPr>
        <p:spPr>
          <a:xfrm>
            <a:off x="5181514" y="3606227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F9BFF4DB-1D29-4943-9507-9F30D19252AA}"/>
              </a:ext>
            </a:extLst>
          </p:cNvPr>
          <p:cNvSpPr/>
          <p:nvPr/>
        </p:nvSpPr>
        <p:spPr>
          <a:xfrm>
            <a:off x="9553623" y="3499483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2076ED9B-D0C5-451A-93C5-D5FBC0F4A44D}"/>
              </a:ext>
            </a:extLst>
          </p:cNvPr>
          <p:cNvSpPr/>
          <p:nvPr/>
        </p:nvSpPr>
        <p:spPr>
          <a:xfrm>
            <a:off x="9743114" y="4076305"/>
            <a:ext cx="821313" cy="4165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3E2526A0-E7CE-4ABE-840D-BF121D6CD509}"/>
              </a:ext>
            </a:extLst>
          </p:cNvPr>
          <p:cNvSpPr/>
          <p:nvPr/>
        </p:nvSpPr>
        <p:spPr>
          <a:xfrm>
            <a:off x="5720003" y="4084722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7314D26A-8AA3-45D0-B834-B4C05BC30511}"/>
              </a:ext>
            </a:extLst>
          </p:cNvPr>
          <p:cNvSpPr/>
          <p:nvPr/>
        </p:nvSpPr>
        <p:spPr>
          <a:xfrm>
            <a:off x="9553623" y="4364130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A3435A94-0174-436D-8539-0E1EC7A2B5E5}"/>
              </a:ext>
            </a:extLst>
          </p:cNvPr>
          <p:cNvSpPr/>
          <p:nvPr/>
        </p:nvSpPr>
        <p:spPr>
          <a:xfrm>
            <a:off x="5698117" y="4770685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C5592127-B131-40E6-BC5D-306E2885FC7F}"/>
              </a:ext>
            </a:extLst>
          </p:cNvPr>
          <p:cNvSpPr/>
          <p:nvPr/>
        </p:nvSpPr>
        <p:spPr>
          <a:xfrm>
            <a:off x="9380503" y="4844682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1155D9A0-2B26-4B05-AE6E-F3B3D54D6736}"/>
              </a:ext>
            </a:extLst>
          </p:cNvPr>
          <p:cNvSpPr/>
          <p:nvPr/>
        </p:nvSpPr>
        <p:spPr>
          <a:xfrm>
            <a:off x="6425594" y="5335841"/>
            <a:ext cx="932156" cy="5783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1D86F2F5-A404-4C05-92AA-3CB3AC78C122}"/>
              </a:ext>
            </a:extLst>
          </p:cNvPr>
          <p:cNvSpPr/>
          <p:nvPr/>
        </p:nvSpPr>
        <p:spPr>
          <a:xfrm>
            <a:off x="9104962" y="5422984"/>
            <a:ext cx="1003017" cy="6532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385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A8F5E8-6CAE-4108-BEBA-4D0B7BEA371E}"/>
              </a:ext>
            </a:extLst>
          </p:cNvPr>
          <p:cNvSpPr/>
          <p:nvPr/>
        </p:nvSpPr>
        <p:spPr>
          <a:xfrm>
            <a:off x="6850775" y="5781634"/>
            <a:ext cx="5491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https://www.youtube.com/watch?v=i_xeXXEd5R4</a:t>
            </a:r>
            <a:endParaRPr lang="en-US" dirty="0"/>
          </a:p>
        </p:txBody>
      </p:sp>
      <p:pic>
        <p:nvPicPr>
          <p:cNvPr id="2" name="Online Media 1" title="￡ﾄﾆ￡ﾅﾥ￡ﾄﾅ￡ﾅﾵ ￡ﾄﾋ￡ﾅﾥ￡ﾄﾁ￡ﾅﾢ ￡ﾄﾆ￡ﾅﾮ￡ﾄﾅ￡ﾅﾳ￡ﾇﾁ ￡ﾄﾇ￡ﾅﾡ￡ﾆﾯ | ￭ﾕﾜ￪ﾸﾀ ￫ﾋﾨ￬ﾖﾴ ￫ﾆﾀ￬ﾝﾴ | ￫ﾅﾸ￫ﾞﾘ￫ﾡﾜ ￫ﾋﾨ￬ﾖﾴ￫ﾥﾼ ￫ﾰﾰ￬ﾛﾌ￬ﾚﾔ | ￭ﾕﾜ￪ﾸﾀ￬ﾆﾡ | ￭ﾕﾑ￭ﾁﾬ￭ﾐﾁ ￭ﾕﾜ￪ﾸﾀ ￬ﾲﾫ￪ﾱﾸ￬ﾝﾌ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376367D1-94B7-443A-92D2-8153B984D4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781887" y="707034"/>
            <a:ext cx="8313131" cy="5042623"/>
          </a:xfrm>
          <a:prstGeom prst="rect">
            <a:avLst/>
          </a:prstGeom>
        </p:spPr>
      </p:pic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8A0E245D-3E38-4E13-9F17-48823633E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2547891"/>
            <a:ext cx="3338945" cy="360307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xmlns="" id="{6F6741BA-AF61-4848-9070-2FECD4587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  함께 </a:t>
            </a:r>
            <a:r>
              <a:rPr lang="en-US" altLang="ko-KR" sz="3600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3600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3600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불러 봐요</a:t>
            </a:r>
            <a:endParaRPr lang="en-US" sz="3600" dirty="0">
              <a:solidFill>
                <a:srgbClr val="FF0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xmlns="" id="{22528D8D-03C5-4A9E-992F-7C17FB66735C}"/>
              </a:ext>
            </a:extLst>
          </p:cNvPr>
          <p:cNvSpPr/>
          <p:nvPr/>
        </p:nvSpPr>
        <p:spPr>
          <a:xfrm>
            <a:off x="284085" y="168677"/>
            <a:ext cx="2840856" cy="1713390"/>
          </a:xfrm>
          <a:prstGeom prst="wedgeEllipseCallout">
            <a:avLst>
              <a:gd name="adj1" fmla="val 61660"/>
              <a:gd name="adj2" fmla="val 7542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1C99A08-A677-44F2-BF1E-61DD61E048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18499" y="67851"/>
            <a:ext cx="1002631" cy="83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9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29788" cy="477504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rgbClr val="FF0000"/>
                </a:solidFill>
                <a:latin typeface="+mn-ea"/>
                <a:ea typeface="+mn-ea"/>
              </a:rPr>
              <a:t>ㅍ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파도 피아노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피리 차표 파 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파리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팔 풍선 피부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xmlns="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15C175DB-F317-466C-B7A1-645F5EC6F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50" y="-3325"/>
            <a:ext cx="4895849" cy="61862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BCB61E-2AA9-4639-8EFD-591CDEB0BE32}"/>
              </a:ext>
            </a:extLst>
          </p:cNvPr>
          <p:cNvSpPr txBox="1"/>
          <p:nvPr/>
        </p:nvSpPr>
        <p:spPr>
          <a:xfrm>
            <a:off x="6631619" y="262814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C00000"/>
                </a:solidFill>
              </a:rPr>
              <a:t>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AA8FDFD-2B15-4664-AD69-61643B24767D}"/>
              </a:ext>
            </a:extLst>
          </p:cNvPr>
          <p:cNvSpPr txBox="1"/>
          <p:nvPr/>
        </p:nvSpPr>
        <p:spPr>
          <a:xfrm>
            <a:off x="8372474" y="262814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C00000"/>
                </a:solidFill>
              </a:rPr>
              <a:t>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C353B74-EACD-47FF-9BD6-45BE5F3A66CC}"/>
              </a:ext>
            </a:extLst>
          </p:cNvPr>
          <p:cNvCxnSpPr/>
          <p:nvPr/>
        </p:nvCxnSpPr>
        <p:spPr>
          <a:xfrm>
            <a:off x="7324014" y="4350058"/>
            <a:ext cx="1855497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1CA62B1-6D8B-406D-8C1A-A865735C0747}"/>
              </a:ext>
            </a:extLst>
          </p:cNvPr>
          <p:cNvCxnSpPr>
            <a:cxnSpLocks/>
          </p:cNvCxnSpPr>
          <p:nvPr/>
        </p:nvCxnSpPr>
        <p:spPr>
          <a:xfrm>
            <a:off x="7741328" y="4350058"/>
            <a:ext cx="0" cy="120736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9A23EEA-68B2-42CC-8216-A7EE9F77AC34}"/>
              </a:ext>
            </a:extLst>
          </p:cNvPr>
          <p:cNvCxnSpPr>
            <a:cxnSpLocks/>
          </p:cNvCxnSpPr>
          <p:nvPr/>
        </p:nvCxnSpPr>
        <p:spPr>
          <a:xfrm>
            <a:off x="8735627" y="4350058"/>
            <a:ext cx="0" cy="120736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B365EE4-BE58-4CF8-B072-5C0233BCC1C5}"/>
              </a:ext>
            </a:extLst>
          </p:cNvPr>
          <p:cNvCxnSpPr/>
          <p:nvPr/>
        </p:nvCxnSpPr>
        <p:spPr>
          <a:xfrm>
            <a:off x="7124062" y="5557421"/>
            <a:ext cx="21442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1225118" y="314936"/>
            <a:ext cx="10231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파도 타고 </a:t>
            </a:r>
            <a:r>
              <a:rPr lang="ko-KR" altLang="en-US" sz="4000" dirty="0" err="1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음파파파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38059" y="154101"/>
            <a:ext cx="1002631" cy="830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A8F5E8-6CAE-4108-BEBA-4D0B7BEA371E}"/>
              </a:ext>
            </a:extLst>
          </p:cNvPr>
          <p:cNvSpPr/>
          <p:nvPr/>
        </p:nvSpPr>
        <p:spPr>
          <a:xfrm>
            <a:off x="299776" y="5634305"/>
            <a:ext cx="1159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https://www.youtube.com/watch?v=Wx-KAAe5zKc&amp;list=PLhzBuObIigYN_755Jg4hxFEiLdRLrKE62&amp;index=13</a:t>
            </a:r>
            <a:endParaRPr lang="en-US" dirty="0"/>
          </a:p>
        </p:txBody>
      </p:sp>
      <p:pic>
        <p:nvPicPr>
          <p:cNvPr id="3" name="Online Media 2" title="￭ﾌﾌ | ￭ﾌﾌ￫ﾏﾄ ￭ﾃﾀ￪ﾳﾠ ￬ﾝﾌ￭ﾌﾌ￭ﾌﾌ￭ﾌﾌ 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0F3E8BD4-C698-4B8A-821B-B2B217CDEB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324469" y="1329779"/>
            <a:ext cx="7216219" cy="40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1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숙</a:t>
            </a:r>
            <a:r>
              <a:rPr lang="ko-KR" altLang="en-US" sz="66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1. </a:t>
            </a: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빈칸을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채워 보세요</a:t>
            </a:r>
            <a:endParaRPr lang="ko-KR" altLang="en-US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A picture containing clock, room&#10;&#10;Description automatically generated">
            <a:extLst>
              <a:ext uri="{FF2B5EF4-FFF2-40B4-BE49-F238E27FC236}">
                <a16:creationId xmlns:a16="http://schemas.microsoft.com/office/drawing/2014/main" xmlns="" id="{37BA1571-A7C6-4219-A7C6-B04B0A260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45" y="1557967"/>
            <a:ext cx="3102053" cy="4580939"/>
          </a:xfrm>
          <a:prstGeom prst="rect">
            <a:avLst/>
          </a:prstGeom>
        </p:spPr>
      </p:pic>
      <p:pic>
        <p:nvPicPr>
          <p:cNvPr id="12" name="Picture 11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DE6C1E2C-926D-4889-B7EF-5BD3AAC0D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783" y="3013807"/>
            <a:ext cx="3435017" cy="329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>
                <a:hlinkClick r:id="rId2"/>
              </a:rPr>
              <a:t>https://quizlet.com/_8i6gqy?x=1qqt&amp;i=2tig8t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2000" dirty="0">
                <a:latin typeface="+mn-ea"/>
              </a:rPr>
              <a:t>&lt;</a:t>
            </a:r>
            <a:r>
              <a:rPr lang="ko-KR" altLang="en-US" sz="2000" dirty="0">
                <a:latin typeface="+mn-ea"/>
              </a:rPr>
              <a:t>참고&gt;</a:t>
            </a:r>
            <a:endParaRPr lang="en-US" altLang="ko-KR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해 </a:t>
            </a:r>
            <a:r>
              <a:rPr lang="ko-KR" altLang="en-US" sz="2000" dirty="0" smtClean="0">
                <a:latin typeface="+mn-ea"/>
              </a:rPr>
              <a:t>주세요</a:t>
            </a:r>
            <a:r>
              <a:rPr lang="ko-KR" altLang="en-US" sz="2000" dirty="0">
                <a:latin typeface="+mn-ea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</a:t>
            </a:r>
            <a:r>
              <a:rPr lang="ko-KR" altLang="en-US" sz="2000" dirty="0" smtClean="0">
                <a:latin typeface="+mn-ea"/>
              </a:rPr>
              <a:t>조절해서 끊어 주셔도 </a:t>
            </a:r>
            <a:r>
              <a:rPr lang="ko-KR" altLang="en-US" sz="2000" dirty="0">
                <a:latin typeface="+mn-ea"/>
              </a:rPr>
              <a:t>됩니다. &lt;한글이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415490"/>
            <a:ext cx="10515600" cy="435133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</a:t>
            </a:r>
            <a:r>
              <a:rPr lang="ko-KR" altLang="en-US" sz="1800" dirty="0" smtClean="0">
                <a:solidFill>
                  <a:schemeClr val="tx1"/>
                </a:solidFill>
              </a:rPr>
              <a:t>한글교실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</a:t>
            </a: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단어카드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신체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</a:t>
            </a:r>
            <a:r>
              <a:rPr lang="ko-KR" altLang="en-US" sz="1800" dirty="0" smtClean="0">
                <a:solidFill>
                  <a:schemeClr val="tx1"/>
                </a:solidFill>
              </a:rPr>
              <a:t>야호 </a:t>
            </a:r>
            <a:r>
              <a:rPr lang="en-US" altLang="ko-KR" sz="1800" dirty="0" smtClean="0">
                <a:solidFill>
                  <a:schemeClr val="tx1"/>
                </a:solidFill>
              </a:rPr>
              <a:t>2- </a:t>
            </a:r>
            <a:r>
              <a:rPr lang="en-US" altLang="ko-KR" sz="1800" dirty="0">
                <a:solidFill>
                  <a:schemeClr val="tx1"/>
                </a:solidFill>
              </a:rPr>
              <a:t>4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https://www.youtube.com/watch?v=ttSt5pLCuik&amp;list=PLKDPDirFfxZRdKSXZyiheyA29H2ThE9Y1&amp;index=9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7. </a:t>
            </a:r>
            <a:r>
              <a:rPr lang="ko-KR" altLang="en-US" sz="1800" dirty="0">
                <a:solidFill>
                  <a:schemeClr val="tx1"/>
                </a:solidFill>
              </a:rPr>
              <a:t>핑크퐁 </a:t>
            </a:r>
            <a:r>
              <a:rPr lang="ko-KR" altLang="en-US" sz="1800" dirty="0" smtClean="0">
                <a:solidFill>
                  <a:schemeClr val="tx1"/>
                </a:solidFill>
              </a:rPr>
              <a:t>동요 </a:t>
            </a:r>
            <a:r>
              <a:rPr lang="en-US" altLang="ko-KR" sz="1800" dirty="0" smtClean="0">
                <a:solidFill>
                  <a:schemeClr val="tx1"/>
                </a:solidFill>
              </a:rPr>
              <a:t>&lt;</a:t>
            </a:r>
            <a:r>
              <a:rPr lang="ko-KR" altLang="en-US" sz="1800" dirty="0">
                <a:solidFill>
                  <a:schemeClr val="tx1"/>
                </a:solidFill>
              </a:rPr>
              <a:t>머리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ko-KR" altLang="en-US" sz="1800" dirty="0">
                <a:solidFill>
                  <a:schemeClr val="tx1"/>
                </a:solidFill>
              </a:rPr>
              <a:t>어깨 무릎 발</a:t>
            </a:r>
            <a:r>
              <a:rPr lang="en-US" altLang="ko-KR" sz="1800" dirty="0">
                <a:solidFill>
                  <a:schemeClr val="tx1"/>
                </a:solidFill>
              </a:rPr>
              <a:t>&gt;</a:t>
            </a: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https://www.youtube.com/watch?v=i_xeXXEd5R4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8. </a:t>
            </a:r>
            <a:r>
              <a:rPr lang="ko-KR" altLang="en-US" sz="1800" dirty="0">
                <a:solidFill>
                  <a:schemeClr val="tx1"/>
                </a:solidFill>
              </a:rPr>
              <a:t>핑크퐁 </a:t>
            </a:r>
            <a:r>
              <a:rPr lang="ko-KR" altLang="en-US" sz="1800" dirty="0" smtClean="0">
                <a:solidFill>
                  <a:schemeClr val="tx1"/>
                </a:solidFill>
              </a:rPr>
              <a:t>동요 </a:t>
            </a:r>
            <a:r>
              <a:rPr lang="en-US" altLang="ko-KR" sz="1800" dirty="0" smtClean="0">
                <a:solidFill>
                  <a:schemeClr val="tx1"/>
                </a:solidFill>
              </a:rPr>
              <a:t>&lt;</a:t>
            </a:r>
            <a:r>
              <a:rPr lang="ko-KR" altLang="en-US" sz="1800" dirty="0" smtClean="0">
                <a:solidFill>
                  <a:schemeClr val="tx1"/>
                </a:solidFill>
              </a:rPr>
              <a:t>파도 타고 음파파파</a:t>
            </a:r>
            <a:r>
              <a:rPr lang="en-US" altLang="ko-KR" sz="1800" dirty="0" smtClean="0">
                <a:solidFill>
                  <a:schemeClr val="tx1"/>
                </a:solidFill>
              </a:rPr>
              <a:t>&gt;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5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hlinkClick r:id="rId5"/>
              </a:rPr>
              <a:t>www.youtube.com/watch?v=Wx-KAAe5zKc&amp;list=PLhzBuObIigYN_755Jg4hxFEiLdRLrKE62&amp;index=13</a:t>
            </a:r>
            <a:r>
              <a:rPr lang="ko-KR" altLang="en-US" sz="1800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0C4A297A-11CC-4672-94CC-C7DC288FC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8822" y="-1546311"/>
            <a:ext cx="6527781" cy="98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84339-9B68-43E1-945F-4A09D73E51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32CFAD-6270-4FF5-B750-8E8A7C4279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building&#10;&#10;Description automatically generated">
            <a:extLst>
              <a:ext uri="{FF2B5EF4-FFF2-40B4-BE49-F238E27FC236}">
                <a16:creationId xmlns:a16="http://schemas.microsoft.com/office/drawing/2014/main" xmlns="" id="{7486B3E5-7833-4B6C-AB8E-5C76AF7D2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1808" y="-1348061"/>
            <a:ext cx="6447667" cy="954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20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, room&#10;&#10;Description automatically generated">
            <a:extLst>
              <a:ext uri="{FF2B5EF4-FFF2-40B4-BE49-F238E27FC236}">
                <a16:creationId xmlns:a16="http://schemas.microsoft.com/office/drawing/2014/main" xmlns="" id="{60E2DC4B-AAC6-4584-88F3-0EBBD0BBE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5341" y="-1262237"/>
            <a:ext cx="6371168" cy="971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89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시작 전에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놀이 하면서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27E7A224-6332-431F-87D3-7EF646808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0" y="92511"/>
            <a:ext cx="4980864" cy="60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43A7CE9B-CD3C-4F83-912B-47678F21C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6927" y="158308"/>
            <a:ext cx="5878505" cy="570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67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0CA1C53-C656-4683-AFBD-2B8A046A4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1959" y="-1134002"/>
            <a:ext cx="6662266" cy="922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84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02866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b="1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보고 듣고 이야기해요 </a:t>
            </a:r>
            <a:r>
              <a:rPr lang="en-US" altLang="ko-KR" sz="48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-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한글이 야호-피아노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C7BA095-8FA4-4A68-984F-5477D7BDBCAB}"/>
              </a:ext>
            </a:extLst>
          </p:cNvPr>
          <p:cNvSpPr/>
          <p:nvPr/>
        </p:nvSpPr>
        <p:spPr>
          <a:xfrm>
            <a:off x="644552" y="5771567"/>
            <a:ext cx="11386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https://www.youtube.com/watch?v=K-40F4Cd860&amp;list=PLKDPDirFfxZRdKSXZyiheyA29H2ThE9Y1&amp;index=17</a:t>
            </a:r>
            <a:endParaRPr lang="en-US" dirty="0"/>
          </a:p>
        </p:txBody>
      </p:sp>
      <p:pic>
        <p:nvPicPr>
          <p:cNvPr id="4" name="Online Media 3" title="￭ﾕﾜ￪ﾸﾀ￬ﾝﾴ ￬ﾕﾼ￭ﾘﾸ 2 (Hangul Yaho 2) - ￭ﾔﾼ￬ﾕﾄ￫ﾅﾸ">
            <a:hlinkClick r:id="" action="ppaction://media"/>
            <a:extLst>
              <a:ext uri="{FF2B5EF4-FFF2-40B4-BE49-F238E27FC236}">
                <a16:creationId xmlns:a16="http://schemas.microsoft.com/office/drawing/2014/main" xmlns="" id="{FA780176-65CE-4325-A352-2BB70E1055B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74947" y="1435838"/>
            <a:ext cx="8043169" cy="440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5178CE1-2E97-40D2-9B43-0628A0D3F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07689"/>
            <a:ext cx="5591826" cy="3469274"/>
          </a:xfrm>
          <a:prstGeom prst="rect">
            <a:avLst/>
          </a:prstGeom>
        </p:spPr>
      </p:pic>
      <p:pic>
        <p:nvPicPr>
          <p:cNvPr id="10" name="Picture 9" descr="A close up of a piano&#10;&#10;Description automatically generated">
            <a:extLst>
              <a:ext uri="{FF2B5EF4-FFF2-40B4-BE49-F238E27FC236}">
                <a16:creationId xmlns:a16="http://schemas.microsoft.com/office/drawing/2014/main" xmlns="" id="{BBAAD838-9E95-4BE9-8B2F-738E82DCB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915" y="2707856"/>
            <a:ext cx="3234708" cy="346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1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C9D1B2C-0543-41A7-A6DD-244E9A7A7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63" y="2724149"/>
            <a:ext cx="5576582" cy="3439623"/>
          </a:xfrm>
          <a:prstGeom prst="rect">
            <a:avLst/>
          </a:prstGeom>
        </p:spPr>
      </p:pic>
      <p:pic>
        <p:nvPicPr>
          <p:cNvPr id="7" name="Picture 6" descr="A picture containing fruit&#10;&#10;Description automatically generated">
            <a:extLst>
              <a:ext uri="{FF2B5EF4-FFF2-40B4-BE49-F238E27FC236}">
                <a16:creationId xmlns:a16="http://schemas.microsoft.com/office/drawing/2014/main" xmlns="" id="{B94B2102-BBAC-4A3B-898C-2DD5DFCE0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45" y="2724150"/>
            <a:ext cx="2988782" cy="340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9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67A3C55-E9C2-44C3-A919-D6587A98B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01158"/>
            <a:ext cx="5802220" cy="3578796"/>
          </a:xfrm>
          <a:prstGeom prst="rect">
            <a:avLst/>
          </a:prstGeom>
        </p:spPr>
      </p:pic>
      <p:pic>
        <p:nvPicPr>
          <p:cNvPr id="8" name="Picture 7" descr="A close up of a rug&#10;&#10;Description automatically generated">
            <a:extLst>
              <a:ext uri="{FF2B5EF4-FFF2-40B4-BE49-F238E27FC236}">
                <a16:creationId xmlns:a16="http://schemas.microsoft.com/office/drawing/2014/main" xmlns="" id="{BFAC316E-A59B-493D-93ED-06115777B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51" y="2599662"/>
            <a:ext cx="3728955" cy="35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95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C4ED19D8-E00B-4C25-A581-BFAD495ED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63302"/>
            <a:ext cx="5408757" cy="3513662"/>
          </a:xfrm>
          <a:prstGeom prst="rect">
            <a:avLst/>
          </a:prstGeom>
        </p:spPr>
      </p:pic>
      <p:pic>
        <p:nvPicPr>
          <p:cNvPr id="8" name="Picture 7" descr="A close up of a tool&#10;&#10;Description automatically generated">
            <a:extLst>
              <a:ext uri="{FF2B5EF4-FFF2-40B4-BE49-F238E27FC236}">
                <a16:creationId xmlns:a16="http://schemas.microsoft.com/office/drawing/2014/main" xmlns="" id="{F2ED76FB-6615-4579-800F-1A2A64A6F4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71" y="2663301"/>
            <a:ext cx="3596411" cy="351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4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912</Words>
  <Application>Microsoft Office PowerPoint</Application>
  <PresentationFormat>Widescreen</PresentationFormat>
  <Paragraphs>279</Paragraphs>
  <Slides>41</Slides>
  <Notes>16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1HoonDdukbokki R</vt:lpstr>
      <vt:lpstr>맑은 고딕</vt:lpstr>
      <vt:lpstr>맑은 고딕</vt:lpstr>
      <vt:lpstr>Microsoft GothicNeo</vt:lpstr>
      <vt:lpstr>Arial</vt:lpstr>
      <vt:lpstr>Arial Black</vt:lpstr>
      <vt:lpstr>Calibri</vt:lpstr>
      <vt:lpstr>Wingdings</vt:lpstr>
      <vt:lpstr>1_Office Theme</vt:lpstr>
      <vt:lpstr>  13차시   피아노 위의 파리 </vt:lpstr>
      <vt:lpstr>    한 주간 우리 친구들 잘 지냈나요?             이름 불러 볼게요!</vt:lpstr>
      <vt:lpstr>&lt;13차시&gt; 목표 및 배울 내용</vt:lpstr>
      <vt:lpstr>               시작 전에          우리 선 긋기          놀이 하면서          손 운동 해 볼까요? </vt:lpstr>
      <vt:lpstr> 보고 듣고 이야기해요 -한글이 야호-피아노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함께  불러 봐요</vt:lpstr>
      <vt:lpstr>ㅍ으로 만든 글자 파도 피아노 피리 차표 파  파리 팔 풍선 피부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 KIM</dc:creator>
  <cp:lastModifiedBy>Seunghee Back</cp:lastModifiedBy>
  <cp:revision>42</cp:revision>
  <dcterms:created xsi:type="dcterms:W3CDTF">2020-06-27T19:47:25Z</dcterms:created>
  <dcterms:modified xsi:type="dcterms:W3CDTF">2020-07-01T21:04:19Z</dcterms:modified>
</cp:coreProperties>
</file>