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4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4" r:id="rId13"/>
    <p:sldId id="275" r:id="rId14"/>
    <p:sldId id="276" r:id="rId15"/>
    <p:sldId id="268" r:id="rId16"/>
    <p:sldId id="269" r:id="rId17"/>
    <p:sldId id="270" r:id="rId18"/>
    <p:sldId id="271" r:id="rId19"/>
    <p:sldId id="272" r:id="rId20"/>
    <p:sldId id="273" r:id="rId21"/>
    <p:sldId id="289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90" r:id="rId30"/>
    <p:sldId id="284" r:id="rId31"/>
    <p:sldId id="285" r:id="rId32"/>
    <p:sldId id="286" r:id="rId33"/>
    <p:sldId id="287" r:id="rId34"/>
    <p:sldId id="288" r:id="rId35"/>
    <p:sldId id="291" r:id="rId36"/>
    <p:sldId id="292" r:id="rId37"/>
    <p:sldId id="293" r:id="rId38"/>
    <p:sldId id="294" r:id="rId39"/>
    <p:sldId id="29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9900"/>
    <a:srgbClr val="FF8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5226" autoAdjust="0"/>
  </p:normalViewPr>
  <p:slideViewPr>
    <p:cSldViewPr snapToGrid="0">
      <p:cViewPr varScale="1">
        <p:scale>
          <a:sx n="80" d="100"/>
          <a:sy n="80" d="100"/>
        </p:scale>
        <p:origin x="53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0747A0-C8B9-442C-82E5-33CC6FCEB25C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26F34-0840-44D6-AE49-2CC8643BE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09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 dirty="0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7717483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371721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635043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31377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656199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889263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825519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399689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7491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1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hyperlink" Target="https://www.youtube.com/watch?v=4ais0Ez4pcc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cy7ZpPW_66E?feature=oembed" TargetMode="External"/><Relationship Id="rId5" Type="http://schemas.openxmlformats.org/officeDocument/2006/relationships/hyperlink" Target="https://www.youtube.com/watch?v=cy7ZpPW_66E" TargetMode="External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qJfiEQrg35A?feature=oembed" TargetMode="External"/><Relationship Id="rId6" Type="http://schemas.openxmlformats.org/officeDocument/2006/relationships/hyperlink" Target="https://www.youtube.com/watch?v=qJfiEQrg35A&amp;list=PLhzBuObIigYN_755Jg4hxFEiLdRLrKE62&amp;index=12" TargetMode="Externa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quizlet.com/_8i4dd6?x=1qqt&amp;i=2tig8t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bd5sH1tfdg&amp;list=PLKDPDirFfxZRdKSXZyiheyA29H2ThE9Y1&amp;index=15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qJfiEQrg35A&amp;list=PLhzBuObIigYN_755Jg4hxFEiLdRLrKE62&amp;index=12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ubd5sH1tfdg?feature=oembed" TargetMode="External"/><Relationship Id="rId5" Type="http://schemas.openxmlformats.org/officeDocument/2006/relationships/hyperlink" Target="https://www.youtube.com/watch?v=ubd5sH1tfdg&amp;list=PLKDPDirFfxZRdKSXZyiheyA29H2ThE9Y1&amp;index=15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Malgun Gothic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br>
              <a:rPr lang="en-US" altLang="ko-KR" dirty="0">
                <a:latin typeface="Malgun Gothic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12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> </a:t>
            </a:r>
            <a:br>
              <a:rPr lang="en-US" altLang="ko-KR" b="1" dirty="0"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커다란 토마토</a:t>
            </a:r>
            <a:br>
              <a:rPr lang="en-US" altLang="ko-KR" b="1" dirty="0">
                <a:latin typeface="+mj-ea"/>
                <a:ea typeface="+mj-ea"/>
                <a:cs typeface="Malgun Gothic"/>
              </a:rPr>
            </a:br>
            <a:endParaRPr lang="ko-KR" dirty="0">
              <a:latin typeface="+mj-ea"/>
              <a:ea typeface="+mj-ea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8" name="Picture 87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  <p:pic>
        <p:nvPicPr>
          <p:cNvPr id="4" name="Picture 3" descr="A picture containing table, room, man, bedroom&#10;&#10;Description automatically generated">
            <a:extLst>
              <a:ext uri="{FF2B5EF4-FFF2-40B4-BE49-F238E27FC236}">
                <a16:creationId xmlns:a16="http://schemas.microsoft.com/office/drawing/2014/main" id="{02774AAD-2ADB-47AF-AC7D-8B7988DB38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9" y="79471"/>
            <a:ext cx="2530960" cy="209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51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5" name="Google Shape;19;p26"/>
          <p:cNvSpPr>
            <a:spLocks noGrp="1"/>
          </p:cNvSpPr>
          <p:nvPr>
            <p:ph type="body" idx="1"/>
          </p:nvPr>
        </p:nvSpPr>
        <p:spPr/>
        <p:txBody>
          <a:bodyPr wrap="square" lIns="91424" tIns="45700" rIns="91424" bIns="45700" anchor="t" anchorCtr="0">
            <a:normAutofit/>
          </a:bodyPr>
          <a:lstStyle/>
          <a:p>
            <a:pPr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n animal&#10;&#10;Description automatically generated">
            <a:extLst>
              <a:ext uri="{FF2B5EF4-FFF2-40B4-BE49-F238E27FC236}">
                <a16:creationId xmlns:a16="http://schemas.microsoft.com/office/drawing/2014/main" id="{0FE1D5AC-97B5-4230-922D-1B02B6CB7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73" y="3169328"/>
            <a:ext cx="3488858" cy="300763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B10DAED-CD58-4783-944B-522072CE5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169328"/>
            <a:ext cx="5877865" cy="300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84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17535" y="694418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6000" b="1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6000" b="1" dirty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altLang="en-US" sz="60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6000" b="1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말해봐요</a:t>
            </a:r>
            <a:r>
              <a:rPr lang="en-US" altLang="ko-KR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92C5576E-FEC0-4742-85F8-A198421C3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753" y="44819"/>
            <a:ext cx="5613071" cy="61381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B77954-4CBA-4EB5-A018-0CA3BB071082}"/>
              </a:ext>
            </a:extLst>
          </p:cNvPr>
          <p:cNvSpPr txBox="1"/>
          <p:nvPr/>
        </p:nvSpPr>
        <p:spPr>
          <a:xfrm>
            <a:off x="7060234" y="2754207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토마토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967065-A40B-4F0C-8299-D66380B5A635}"/>
              </a:ext>
            </a:extLst>
          </p:cNvPr>
          <p:cNvSpPr txBox="1"/>
          <p:nvPr/>
        </p:nvSpPr>
        <p:spPr>
          <a:xfrm>
            <a:off x="7443453" y="5019493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토마토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230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633593" y="703872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54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400" b="1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400" b="1" dirty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altLang="en-US" sz="54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400" b="1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54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b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b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36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말해봐요</a:t>
            </a:r>
            <a:r>
              <a:rPr lang="en-US" altLang="ko-KR" sz="36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20F9A4-E3C6-4719-AD3E-B725C67A70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6" r="-2" b="6646"/>
          <a:stretch/>
        </p:blipFill>
        <p:spPr>
          <a:xfrm>
            <a:off x="4670571" y="50424"/>
            <a:ext cx="6210650" cy="613188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5914CF-8F2A-4BC7-8B14-3316B41F00A3}"/>
              </a:ext>
            </a:extLst>
          </p:cNvPr>
          <p:cNvSpPr txBox="1"/>
          <p:nvPr/>
        </p:nvSpPr>
        <p:spPr>
          <a:xfrm>
            <a:off x="7335307" y="221941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타조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00FBA2-3618-4EE8-A3EA-88544EED2C4D}"/>
              </a:ext>
            </a:extLst>
          </p:cNvPr>
          <p:cNvSpPr txBox="1"/>
          <p:nvPr/>
        </p:nvSpPr>
        <p:spPr>
          <a:xfrm>
            <a:off x="8509729" y="554987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토마토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75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24738" y="666728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6000" b="1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6000" b="1" dirty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altLang="en-US" sz="60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6000" b="1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말해봐요</a:t>
            </a:r>
            <a:r>
              <a:rPr lang="en-US" altLang="ko-KR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F0FA6D-B1BF-407D-9DCB-4797963F6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617" y="22157"/>
            <a:ext cx="5335265" cy="60786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C96C2F-D0B4-444C-8F3D-06E9C4B3701B}"/>
              </a:ext>
            </a:extLst>
          </p:cNvPr>
          <p:cNvSpPr txBox="1"/>
          <p:nvPr/>
        </p:nvSpPr>
        <p:spPr>
          <a:xfrm>
            <a:off x="6418555" y="228156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토마토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A1E300-E75B-4EA9-B4AB-47E796432FEF}"/>
              </a:ext>
            </a:extLst>
          </p:cNvPr>
          <p:cNvSpPr txBox="1"/>
          <p:nvPr/>
        </p:nvSpPr>
        <p:spPr>
          <a:xfrm>
            <a:off x="7139126" y="500605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버터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6E802D-880D-4851-920F-4B8FCCBF62F6}"/>
              </a:ext>
            </a:extLst>
          </p:cNvPr>
          <p:cNvSpPr txBox="1"/>
          <p:nvPr/>
        </p:nvSpPr>
        <p:spPr>
          <a:xfrm>
            <a:off x="8373122" y="544457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토마토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411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757060" y="766717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6000" b="1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6000" b="1" dirty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altLang="en-US" sz="60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6000" b="1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말해봐요</a:t>
            </a:r>
            <a:r>
              <a:rPr lang="en-US" altLang="ko-KR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D2D1788-D65B-44C0-B8E4-33726FC24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393" y="72553"/>
            <a:ext cx="5407453" cy="60187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FFB621-72EF-4BD2-89F9-514D03D790C6}"/>
              </a:ext>
            </a:extLst>
          </p:cNvPr>
          <p:cNvSpPr txBox="1"/>
          <p:nvPr/>
        </p:nvSpPr>
        <p:spPr>
          <a:xfrm>
            <a:off x="7146524" y="227268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토마토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0703AA-9D26-4C1E-9572-E1E11A66432A}"/>
              </a:ext>
            </a:extLst>
          </p:cNvPr>
          <p:cNvSpPr txBox="1"/>
          <p:nvPr/>
        </p:nvSpPr>
        <p:spPr>
          <a:xfrm>
            <a:off x="7585105" y="499718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요트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BA3576-BAE4-4D24-8732-4949B911122D}"/>
              </a:ext>
            </a:extLst>
          </p:cNvPr>
          <p:cNvSpPr txBox="1"/>
          <p:nvPr/>
        </p:nvSpPr>
        <p:spPr>
          <a:xfrm>
            <a:off x="5851864" y="557473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튜브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71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</a:t>
            </a:r>
            <a:r>
              <a:rPr lang="ko-KR" altLang="en-US" sz="48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소리내서 읽어보세요. </a:t>
            </a:r>
            <a:endParaRPr lang="ko-KR" altLang="en-US" sz="40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7" name="TextBox 6"/>
          <p:cNvSpPr txBox="1"/>
          <p:nvPr/>
        </p:nvSpPr>
        <p:spPr>
          <a:xfrm>
            <a:off x="2602702" y="1976913"/>
            <a:ext cx="2952546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토마토</a:t>
            </a:r>
            <a:endParaRPr kumimoji="0" lang="ko-KR" altLang="en-US" sz="6600" b="1" i="0" u="none" strike="noStrike" kern="1200" cap="none" normalizeH="0" dirty="0">
              <a:solidFill>
                <a:schemeClr val="accent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2805" y="1950494"/>
            <a:ext cx="2832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요트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A94D78-491E-4FDC-A746-FA28BCB3AF7B}"/>
              </a:ext>
            </a:extLst>
          </p:cNvPr>
          <p:cNvSpPr txBox="1"/>
          <p:nvPr/>
        </p:nvSpPr>
        <p:spPr>
          <a:xfrm>
            <a:off x="2043180" y="3668102"/>
            <a:ext cx="28460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치타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6E5CB3-ED6E-4CDD-A797-47C51C5512DE}"/>
              </a:ext>
            </a:extLst>
          </p:cNvPr>
          <p:cNvSpPr txBox="1"/>
          <p:nvPr/>
        </p:nvSpPr>
        <p:spPr>
          <a:xfrm>
            <a:off x="5302914" y="3656014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FFC000"/>
                </a:solidFill>
              </a:rPr>
              <a:t>튜브</a:t>
            </a:r>
            <a:endParaRPr lang="en-US" sz="6600" b="1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3D6F98-87A1-4E76-A7C6-887238D1EC19}"/>
              </a:ext>
            </a:extLst>
          </p:cNvPr>
          <p:cNvSpPr txBox="1"/>
          <p:nvPr/>
        </p:nvSpPr>
        <p:spPr>
          <a:xfrm>
            <a:off x="8785012" y="3656014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BA08C8"/>
                </a:solidFill>
              </a:rPr>
              <a:t>타조</a:t>
            </a:r>
            <a:endParaRPr lang="en-US" sz="6600" b="1" dirty="0">
              <a:solidFill>
                <a:srgbClr val="BA08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406987" y="843653"/>
            <a:ext cx="3499188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406986" y="1037992"/>
            <a:ext cx="2743200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ㅌ</a:t>
            </a:r>
            <a:r>
              <a:rPr lang="ko-KR" altLang="en-US" dirty="0" err="1">
                <a:ea typeface="맑은 고딕"/>
                <a:cs typeface="Arial"/>
              </a:rPr>
              <a:t>자음이</a:t>
            </a:r>
            <a:r>
              <a:rPr lang="ko-KR" altLang="en-US" dirty="0">
                <a:ea typeface="맑은 고딕"/>
                <a:cs typeface="Arial"/>
              </a:rPr>
              <a:t> 나와요.</a:t>
            </a:r>
          </a:p>
          <a:p>
            <a:r>
              <a:rPr lang="ko-KR" altLang="en-US" dirty="0" err="1">
                <a:ea typeface="맑은 고딕"/>
                <a:cs typeface="Arial"/>
              </a:rPr>
              <a:t>다함께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티읕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D1F484-35C7-4D41-9F03-4B5670F299A1}"/>
              </a:ext>
            </a:extLst>
          </p:cNvPr>
          <p:cNvSpPr txBox="1"/>
          <p:nvPr/>
        </p:nvSpPr>
        <p:spPr>
          <a:xfrm>
            <a:off x="543935" y="4489799"/>
            <a:ext cx="207067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ㅌ</a:t>
            </a:r>
            <a:r>
              <a:rPr lang="ko-KR" altLang="en-US" dirty="0"/>
              <a:t> </a:t>
            </a:r>
            <a:r>
              <a:rPr lang="ko-KR" altLang="en-US" dirty="0" err="1"/>
              <a:t>으로</a:t>
            </a:r>
            <a:r>
              <a:rPr lang="ko-KR" altLang="en-US" dirty="0"/>
              <a:t> 만들 수 있는 단어들을</a:t>
            </a:r>
            <a:endParaRPr lang="en-US" altLang="ko-KR" dirty="0"/>
          </a:p>
          <a:p>
            <a:r>
              <a:rPr lang="ko-KR" altLang="en-US" dirty="0"/>
              <a:t>함께 따라 읽어봐요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" name="unit 12 ㅌ쓰기">
            <a:hlinkClick r:id="" action="ppaction://media"/>
            <a:extLst>
              <a:ext uri="{FF2B5EF4-FFF2-40B4-BE49-F238E27FC236}">
                <a16:creationId xmlns:a16="http://schemas.microsoft.com/office/drawing/2014/main" id="{0B4B976F-6BA9-4E27-AA77-3FCE4194C4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88386" y="681037"/>
            <a:ext cx="8091520" cy="502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53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600" b="1" dirty="0" err="1">
                <a:solidFill>
                  <a:srgbClr val="FF0000"/>
                </a:solidFill>
                <a:ea typeface="맑은 고딕"/>
                <a:cs typeface="Arial"/>
              </a:rPr>
              <a:t>ㅌ</a:t>
            </a:r>
            <a:r>
              <a:rPr lang="ko-KR" altLang="en-US" sz="2000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써봐요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id="{0D3A6D50-8CC7-481A-911B-6E6F8C705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123" y="106858"/>
            <a:ext cx="4674833" cy="607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err="1">
                <a:solidFill>
                  <a:schemeClr val="accent3">
                    <a:lumMod val="75000"/>
                  </a:schemeClr>
                </a:solidFill>
                <a:ea typeface="맑은 고딕"/>
                <a:cs typeface="Arial"/>
              </a:rPr>
              <a:t>ㅌ</a:t>
            </a:r>
            <a:r>
              <a:rPr lang="ko-KR" altLang="en-US" dirty="0" err="1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en-US" altLang="ko-KR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err="1">
                <a:solidFill>
                  <a:schemeClr val="bg1">
                    <a:lumMod val="65000"/>
                  </a:schemeClr>
                </a:solidFill>
                <a:ea typeface="맑은 고딕"/>
                <a:cs typeface="Arial"/>
              </a:rPr>
              <a:t>ㅏ</a:t>
            </a:r>
            <a:r>
              <a:rPr lang="ko-KR" altLang="en-US" dirty="0" err="1">
                <a:ea typeface="맑은 고딕"/>
                <a:cs typeface="Arial"/>
              </a:rPr>
              <a:t>가</a:t>
            </a:r>
            <a:r>
              <a: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endParaRPr lang="en-US" altLang="ko-KR" sz="3600" b="1" dirty="0">
              <a:solidFill>
                <a:schemeClr val="accent4">
                  <a:lumMod val="60000"/>
                  <a:lumOff val="4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tx1">
                    <a:lumMod val="65000"/>
                    <a:lumOff val="35000"/>
                  </a:schemeClr>
                </a:solidFill>
                <a:ea typeface="맑은 고딕"/>
                <a:cs typeface="Arial"/>
              </a:rPr>
              <a:t>타 이 어</a:t>
            </a:r>
            <a:endParaRPr lang="en-US" altLang="ko-KR" sz="4800" b="1" dirty="0">
              <a:solidFill>
                <a:schemeClr val="tx1">
                  <a:lumMod val="65000"/>
                  <a:lumOff val="35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써봐요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1331A4F-8330-4DA0-825D-8053F0140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332" y="94396"/>
            <a:ext cx="4510928" cy="610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err="1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ㅌ</a:t>
            </a:r>
            <a:r>
              <a:rPr lang="ko-KR" altLang="en-US" dirty="0" err="1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en-US" altLang="ko-KR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err="1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ㅏ</a:t>
            </a:r>
            <a:r>
              <a:rPr lang="ko-KR" altLang="en-US" dirty="0" err="1">
                <a:ea typeface="맑은 고딕"/>
                <a:cs typeface="Arial"/>
              </a:rPr>
              <a:t>가</a:t>
            </a:r>
            <a:r>
              <a: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endParaRPr lang="en-US" altLang="ko-KR" sz="3600" b="1" dirty="0">
              <a:solidFill>
                <a:schemeClr val="accent4">
                  <a:lumMod val="60000"/>
                  <a:lumOff val="4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타 조</a:t>
            </a:r>
            <a:endParaRPr lang="en-US" altLang="ko-KR" sz="4800" b="1" dirty="0">
              <a:solidFill>
                <a:schemeClr val="accent2">
                  <a:lumMod val="5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써봐요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F651881-1FA8-4D4C-A95D-396B047FB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531" y="142485"/>
            <a:ext cx="4562974" cy="603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46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Malgun Gothic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Malgun Gothic"/>
                <a:ea typeface="Malgun Gothic"/>
                <a:cs typeface="Malgun Gothic"/>
              </a:rPr>
              <a:t>  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한주간 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           이름 불러 </a:t>
            </a:r>
            <a:r>
              <a:rPr lang="ko-KR" altLang="en-US" sz="5555" dirty="0" err="1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볼께요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2058048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err="1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ㅌ</a:t>
            </a:r>
            <a:r>
              <a:rPr lang="ko-KR" altLang="en-US" dirty="0" err="1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en-US" altLang="ko-KR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err="1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ㅗ</a:t>
            </a:r>
            <a:r>
              <a:rPr lang="ko-KR" altLang="en-US" dirty="0" err="1">
                <a:ea typeface="맑은 고딕"/>
                <a:cs typeface="Arial"/>
              </a:rPr>
              <a:t>가</a:t>
            </a:r>
            <a:r>
              <a: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endParaRPr lang="en-US" altLang="ko-KR" sz="3600" b="1" dirty="0">
              <a:solidFill>
                <a:schemeClr val="accent4">
                  <a:lumMod val="60000"/>
                  <a:lumOff val="4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토 끼</a:t>
            </a:r>
            <a:endParaRPr lang="en-US" altLang="ko-KR" sz="4800" b="1" dirty="0">
              <a:solidFill>
                <a:schemeClr val="accent4">
                  <a:lumMod val="75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써봐요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9CBBA96-335D-42D7-B617-41343087F4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884" y="150920"/>
            <a:ext cx="4366333" cy="602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25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63A5030C-FB5A-4050-9633-2A71D56A1EC9}"/>
              </a:ext>
            </a:extLst>
          </p:cNvPr>
          <p:cNvSpPr/>
          <p:nvPr/>
        </p:nvSpPr>
        <p:spPr>
          <a:xfrm>
            <a:off x="463959" y="1819645"/>
            <a:ext cx="2240318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DE5A9A-C0C4-4011-844A-CAA5FA1E3206}"/>
              </a:ext>
            </a:extLst>
          </p:cNvPr>
          <p:cNvSpPr txBox="1"/>
          <p:nvPr/>
        </p:nvSpPr>
        <p:spPr>
          <a:xfrm>
            <a:off x="463959" y="2314402"/>
            <a:ext cx="18934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BA08C8"/>
                </a:solidFill>
              </a:rPr>
              <a:t>그림에 맞는 </a:t>
            </a:r>
            <a:endParaRPr lang="en-US" altLang="ko-KR" sz="2400" dirty="0">
              <a:solidFill>
                <a:srgbClr val="BA08C8"/>
              </a:solidFill>
            </a:endParaRPr>
          </a:p>
          <a:p>
            <a:r>
              <a:rPr lang="ko-KR" altLang="en-US" sz="2400" dirty="0">
                <a:solidFill>
                  <a:srgbClr val="BA08C8"/>
                </a:solidFill>
              </a:rPr>
              <a:t>단어에</a:t>
            </a:r>
            <a:endParaRPr lang="en-US" altLang="ko-KR" sz="2400" dirty="0">
              <a:solidFill>
                <a:srgbClr val="BA08C8"/>
              </a:solidFill>
            </a:endParaRPr>
          </a:p>
          <a:p>
            <a:r>
              <a:rPr lang="ko-KR" altLang="en-US" sz="2400" dirty="0">
                <a:solidFill>
                  <a:srgbClr val="BA08C8"/>
                </a:solidFill>
              </a:rPr>
              <a:t>선을 그어요</a:t>
            </a:r>
            <a:r>
              <a:rPr lang="en-US" altLang="ko-KR" sz="2000" dirty="0"/>
              <a:t>.</a:t>
            </a:r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0F084CF2-9F26-4914-8DB3-93A9A24C80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152" y="133165"/>
            <a:ext cx="5032099" cy="591329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AF8BDA-9967-4EAF-A3F2-5401C85ABCE6}"/>
              </a:ext>
            </a:extLst>
          </p:cNvPr>
          <p:cNvCxnSpPr/>
          <p:nvPr/>
        </p:nvCxnSpPr>
        <p:spPr>
          <a:xfrm>
            <a:off x="5433134" y="1438183"/>
            <a:ext cx="949911" cy="174002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AA7D4BF-1DCD-4B24-B810-C1347F18931B}"/>
              </a:ext>
            </a:extLst>
          </p:cNvPr>
          <p:cNvCxnSpPr/>
          <p:nvPr/>
        </p:nvCxnSpPr>
        <p:spPr>
          <a:xfrm>
            <a:off x="5433134" y="3178206"/>
            <a:ext cx="949911" cy="180216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3F17D79-148D-4DC2-91B4-0AC97500A657}"/>
              </a:ext>
            </a:extLst>
          </p:cNvPr>
          <p:cNvCxnSpPr/>
          <p:nvPr/>
        </p:nvCxnSpPr>
        <p:spPr>
          <a:xfrm flipV="1">
            <a:off x="5433134" y="1438183"/>
            <a:ext cx="949911" cy="354219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4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Google Shape;99;p3">
            <a:extLst>
              <a:ext uri="{FF2B5EF4-FFF2-40B4-BE49-F238E27FC236}">
                <a16:creationId xmlns:a16="http://schemas.microsoft.com/office/drawing/2014/main" id="{54C86769-FD05-42E4-8ACA-5AB9EA12559B}"/>
              </a:ext>
            </a:extLst>
          </p:cNvPr>
          <p:cNvSpPr txBox="1">
            <a:spLocks/>
          </p:cNvSpPr>
          <p:nvPr/>
        </p:nvSpPr>
        <p:spPr>
          <a:xfrm>
            <a:off x="151349" y="769446"/>
            <a:ext cx="4501038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sz="5400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동화속으로</a:t>
            </a: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b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  </a:t>
            </a:r>
            <a:r>
              <a:rPr lang="ko-KR" altLang="en-US" sz="36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느티나무 가을 축제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838199" y="2989719"/>
            <a:ext cx="2852651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838198" y="3608716"/>
            <a:ext cx="26148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선생님이 들려주는 </a:t>
            </a:r>
            <a:endParaRPr lang="en-US" altLang="ko-KR" sz="24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이야기를 잘 듣고 </a:t>
            </a:r>
            <a:endParaRPr lang="en-US" altLang="ko-KR" sz="24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이야기해요</a:t>
            </a:r>
            <a:r>
              <a:rPr lang="en-US" altLang="ko-KR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sz="20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CDA20EC9-0DA4-4C45-8D1F-AF92AA7D8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078" y="46460"/>
            <a:ext cx="6226722" cy="613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69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838199" y="2805345"/>
            <a:ext cx="3032465" cy="237422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885671" y="3634632"/>
            <a:ext cx="291778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 err="1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ㄴ</a:t>
            </a:r>
            <a:r>
              <a:rPr lang="ko-KR" altLang="en-US" sz="2800" dirty="0">
                <a:solidFill>
                  <a:srgbClr val="0070C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와 </a:t>
            </a:r>
            <a:r>
              <a:rPr lang="ko-KR" altLang="en-US" sz="3200" b="1" dirty="0" err="1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ㅡ</a:t>
            </a:r>
            <a:r>
              <a:rPr lang="ko-KR" altLang="en-US" sz="2800" dirty="0" err="1">
                <a:solidFill>
                  <a:srgbClr val="0070C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가</a:t>
            </a:r>
            <a:r>
              <a:rPr lang="ko-KR" altLang="en-US" sz="2800" dirty="0">
                <a:solidFill>
                  <a:srgbClr val="0070C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만나서</a:t>
            </a:r>
            <a:endParaRPr lang="en-US" altLang="ko-KR" sz="2800" dirty="0">
              <a:solidFill>
                <a:srgbClr val="0070C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3200" b="1" dirty="0" err="1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느</a:t>
            </a:r>
            <a:r>
              <a:rPr lang="ko-KR" altLang="en-US" sz="32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티 나 무</a:t>
            </a:r>
            <a:endParaRPr lang="en-US" sz="3200" b="1" dirty="0">
              <a:solidFill>
                <a:schemeClr val="accent4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>
                <a:solidFill>
                  <a:schemeClr val="accent4">
                    <a:lumMod val="70000"/>
                  </a:schemeClr>
                </a:solidFill>
              </a:rPr>
              <a:t>1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91B8C30F-38C5-4F66-8609-D45210DCB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419" y="1"/>
            <a:ext cx="6384910" cy="621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55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2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3739C602-D7C2-456A-B790-5CB3DC32B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88" y="37677"/>
            <a:ext cx="6276975" cy="61422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FEEF62-E56A-4E5F-9713-40DDA373289A}"/>
              </a:ext>
            </a:extLst>
          </p:cNvPr>
          <p:cNvSpPr txBox="1"/>
          <p:nvPr/>
        </p:nvSpPr>
        <p:spPr>
          <a:xfrm>
            <a:off x="563630" y="2204567"/>
            <a:ext cx="396134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은행잎은 무슨  색인가요</a:t>
            </a:r>
            <a:r>
              <a:rPr lang="en-US" altLang="ko-KR" sz="28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11DF35-E38C-4EE1-90FE-F645DDA71D95}"/>
              </a:ext>
            </a:extLst>
          </p:cNvPr>
          <p:cNvSpPr txBox="1"/>
          <p:nvPr/>
        </p:nvSpPr>
        <p:spPr>
          <a:xfrm>
            <a:off x="595543" y="3613666"/>
            <a:ext cx="311464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chemeClr val="accent4">
                    <a:lumMod val="75000"/>
                  </a:schemeClr>
                </a:solidFill>
              </a:rPr>
              <a:t>노란색 이예요</a:t>
            </a:r>
            <a:r>
              <a:rPr lang="en-US" altLang="ko-KR" sz="3200" b="1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endParaRPr lang="en-US" sz="32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sz="32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7" name="Picture 16" descr="A picture containing sitting, small, holding, tree&#10;&#10;Description automatically generated">
            <a:extLst>
              <a:ext uri="{FF2B5EF4-FFF2-40B4-BE49-F238E27FC236}">
                <a16:creationId xmlns:a16="http://schemas.microsoft.com/office/drawing/2014/main" id="{905F6F86-31A9-4BD0-A7E0-05F178C7F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06" y="4222546"/>
            <a:ext cx="2062163" cy="154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1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3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E7D3DD9-77A0-4887-9CA3-EDEF69B9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506" y="2990"/>
            <a:ext cx="6371294" cy="61769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0C8BB0-C853-48AE-A6C6-188D1BB90CF7}"/>
              </a:ext>
            </a:extLst>
          </p:cNvPr>
          <p:cNvSpPr txBox="1"/>
          <p:nvPr/>
        </p:nvSpPr>
        <p:spPr>
          <a:xfrm>
            <a:off x="447674" y="2690336"/>
            <a:ext cx="4287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99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단풍잎은 무슨 색인가요</a:t>
            </a:r>
            <a:r>
              <a:rPr lang="en-US" altLang="ko-KR" sz="3200" b="1" dirty="0">
                <a:solidFill>
                  <a:srgbClr val="FF99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endParaRPr lang="en-US" sz="3200" b="1" dirty="0">
              <a:solidFill>
                <a:srgbClr val="FF990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0307B28-636E-4B9F-A131-138D6735E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EAE8CA-3C49-4859-A75D-2440225103E5}"/>
              </a:ext>
            </a:extLst>
          </p:cNvPr>
          <p:cNvSpPr txBox="1"/>
          <p:nvPr/>
        </p:nvSpPr>
        <p:spPr>
          <a:xfrm>
            <a:off x="933450" y="3962252"/>
            <a:ext cx="2874505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rgbClr val="FF3300"/>
                </a:solidFill>
              </a:rPr>
              <a:t>주황색 이예요</a:t>
            </a:r>
            <a:r>
              <a:rPr lang="en-US" altLang="ko-KR" sz="3200" b="1" dirty="0">
                <a:solidFill>
                  <a:srgbClr val="FF3300"/>
                </a:solidFill>
              </a:rPr>
              <a:t>.</a:t>
            </a:r>
          </a:p>
          <a:p>
            <a:endParaRPr lang="en-US" altLang="ko-KR" sz="3200" b="1" dirty="0">
              <a:solidFill>
                <a:srgbClr val="FF3300"/>
              </a:solidFill>
            </a:endParaRPr>
          </a:p>
          <a:p>
            <a:endParaRPr lang="en-US" dirty="0"/>
          </a:p>
        </p:txBody>
      </p:sp>
      <p:pic>
        <p:nvPicPr>
          <p:cNvPr id="20" name="Picture 19" descr="A close up of a flower&#10;&#10;Description automatically generated">
            <a:extLst>
              <a:ext uri="{FF2B5EF4-FFF2-40B4-BE49-F238E27FC236}">
                <a16:creationId xmlns:a16="http://schemas.microsoft.com/office/drawing/2014/main" id="{D32FB761-4CA6-47F8-9E62-4A616332A3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816" y="4546313"/>
            <a:ext cx="1590209" cy="162709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8B62DA7-3133-46EA-A554-EEE9C8311BC0}"/>
              </a:ext>
            </a:extLst>
          </p:cNvPr>
          <p:cNvSpPr txBox="1"/>
          <p:nvPr/>
        </p:nvSpPr>
        <p:spPr>
          <a:xfrm>
            <a:off x="6372225" y="492442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깔깔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5E421A-A664-4B33-88B2-9F57DDF1D5EF}"/>
              </a:ext>
            </a:extLst>
          </p:cNvPr>
          <p:cNvSpPr txBox="1"/>
          <p:nvPr/>
        </p:nvSpPr>
        <p:spPr>
          <a:xfrm>
            <a:off x="6855083" y="5370259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알록달록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28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4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BFB70F05-1603-4968-A73F-8E031F675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76057"/>
            <a:ext cx="6248400" cy="61009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38DD31-8D12-4368-9A90-216779E58ACF}"/>
              </a:ext>
            </a:extLst>
          </p:cNvPr>
          <p:cNvSpPr txBox="1"/>
          <p:nvPr/>
        </p:nvSpPr>
        <p:spPr>
          <a:xfrm>
            <a:off x="552450" y="2320989"/>
            <a:ext cx="30107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50000"/>
                  </a:schemeClr>
                </a:solidFill>
              </a:rPr>
              <a:t>상수리 나무는 </a:t>
            </a:r>
            <a:endParaRPr lang="en-US" altLang="ko-KR" sz="32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ko-KR" altLang="en-US" sz="3200" b="1" dirty="0">
                <a:solidFill>
                  <a:schemeClr val="accent6">
                    <a:lumMod val="50000"/>
                  </a:schemeClr>
                </a:solidFill>
              </a:rPr>
              <a:t>무슨 색인가요</a:t>
            </a:r>
            <a:r>
              <a:rPr lang="en-US" altLang="ko-KR" sz="3200" b="1" dirty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04A850-AFBE-4B05-BDED-C8DE2E716225}"/>
              </a:ext>
            </a:extLst>
          </p:cNvPr>
          <p:cNvSpPr txBox="1"/>
          <p:nvPr/>
        </p:nvSpPr>
        <p:spPr>
          <a:xfrm>
            <a:off x="762431" y="3910422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초록색 이예요</a:t>
            </a:r>
            <a:r>
              <a:rPr lang="en-US" altLang="ko-KR" sz="32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5" name="Picture 14" descr="A close up of a green plant&#10;&#10;Description automatically generated">
            <a:extLst>
              <a:ext uri="{FF2B5EF4-FFF2-40B4-BE49-F238E27FC236}">
                <a16:creationId xmlns:a16="http://schemas.microsoft.com/office/drawing/2014/main" id="{9BBD8068-18E0-4AE6-8A6B-B2C74E445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4488779"/>
            <a:ext cx="2429736" cy="153736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12B829-B8B8-4949-9AF6-3E24BC2200F5}"/>
              </a:ext>
            </a:extLst>
          </p:cNvPr>
          <p:cNvCxnSpPr/>
          <p:nvPr/>
        </p:nvCxnSpPr>
        <p:spPr>
          <a:xfrm>
            <a:off x="5581650" y="4905375"/>
            <a:ext cx="3524250" cy="62865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C6D5E42-F65D-4E3D-9099-583E89209199}"/>
              </a:ext>
            </a:extLst>
          </p:cNvPr>
          <p:cNvCxnSpPr/>
          <p:nvPr/>
        </p:nvCxnSpPr>
        <p:spPr>
          <a:xfrm flipV="1">
            <a:off x="5581650" y="4905375"/>
            <a:ext cx="3524250" cy="62865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975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5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2182F7CA-4276-44D7-9568-537BD2F5D2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08" y="0"/>
            <a:ext cx="6386588" cy="61769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F6208F-B68D-411B-9265-05A619B1FDA8}"/>
              </a:ext>
            </a:extLst>
          </p:cNvPr>
          <p:cNvSpPr txBox="1"/>
          <p:nvPr/>
        </p:nvSpPr>
        <p:spPr>
          <a:xfrm>
            <a:off x="5273814" y="480947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마시며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05F92A-BF09-4408-A4B8-BDF27E5E05B2}"/>
              </a:ext>
            </a:extLst>
          </p:cNvPr>
          <p:cNvSpPr txBox="1"/>
          <p:nvPr/>
        </p:nvSpPr>
        <p:spPr>
          <a:xfrm>
            <a:off x="5273814" y="5302791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부르며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714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A69F5E4F-92F2-4560-8903-6E1E1A619A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2708" y="47241"/>
            <a:ext cx="11134777" cy="107817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sym typeface="Calibri"/>
              </a:rPr>
              <a:t> </a:t>
            </a:r>
            <a:endParaRPr lang="ko-KR" altLang="en-US" sz="4000" dirty="0">
              <a:latin typeface="+mj-lt"/>
            </a:endParaRPr>
          </a:p>
          <a:p>
            <a:pPr algn="ctr">
              <a:defRPr lang="en-US" altLang="ko-KR"/>
            </a:pPr>
            <a:r>
              <a:rPr lang="ko-KR" altLang="en-US" sz="4000" dirty="0">
                <a:latin typeface="+mj-lt"/>
              </a:rPr>
              <a:t>  </a:t>
            </a:r>
            <a:r>
              <a:rPr lang="ko-KR" altLang="en-US" sz="40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 보고</a:t>
            </a:r>
            <a:r>
              <a:rPr lang="ko-KR" altLang="en-US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이야기해요 </a:t>
            </a:r>
            <a:r>
              <a:rPr lang="ko-KR" altLang="en-US" dirty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세상에서 제일 큰 새 타조</a:t>
            </a:r>
            <a:r>
              <a:rPr lang="ko-KR" altLang="en-US" dirty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</a:t>
            </a:r>
            <a:endParaRPr lang="ko-KR" altLang="en-US" dirty="0">
              <a:solidFill>
                <a:schemeClr val="accent5">
                  <a:lumMod val="75000"/>
                </a:schemeClr>
              </a:soli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  <p:pic>
        <p:nvPicPr>
          <p:cNvPr id="2" name="Online Media 1" title="￬ﾄﾸ￬ﾃﾁ￬ﾗﾐ￬ﾄﾜ ￬ﾠﾜ￬ﾝﾼ ￭ﾁﾰ ￬ﾃﾈ ￭ﾃﾀ￬ﾡﾰ | ￬ﾞﾐ￬ﾗﾰ￪ﾴﾀ￬ﾰﾰ | ￪ﾳﾼ￭ﾕﾙ￫ﾏﾄ￪ﾰﾐ | ￪ﾹﾨ￫ﾹﾄ￭ﾂﾤ￬ﾦﾈ KEBIKIDS">
            <a:hlinkClick r:id="" action="ppaction://media"/>
            <a:extLst>
              <a:ext uri="{FF2B5EF4-FFF2-40B4-BE49-F238E27FC236}">
                <a16:creationId xmlns:a16="http://schemas.microsoft.com/office/drawing/2014/main" id="{7CF54C60-5186-4851-B201-B8255D08DB7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33625" y="1216224"/>
            <a:ext cx="7696200" cy="43291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D62439-4C3F-454C-9421-40E245966687}"/>
              </a:ext>
            </a:extLst>
          </p:cNvPr>
          <p:cNvSpPr/>
          <p:nvPr/>
        </p:nvSpPr>
        <p:spPr>
          <a:xfrm>
            <a:off x="5991437" y="5591175"/>
            <a:ext cx="5333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https://www.youtube.com/watch?v=cy7ZpPW_66E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003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A611D3-6ECE-409D-B9E4-84BB6CB01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6C99D5-A9A9-4002-A566-77AA15F81C21}"/>
              </a:ext>
            </a:extLst>
          </p:cNvPr>
          <p:cNvSpPr txBox="1"/>
          <p:nvPr/>
        </p:nvSpPr>
        <p:spPr>
          <a:xfrm>
            <a:off x="219075" y="3640899"/>
            <a:ext cx="417293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</a:rPr>
              <a:t>아니요</a:t>
            </a:r>
            <a:r>
              <a:rPr lang="en-US" altLang="ko-KR" sz="28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algn="ctr"/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</a:rPr>
              <a:t>타조는</a:t>
            </a:r>
            <a:r>
              <a:rPr lang="ko-KR" altLang="en-US" sz="1600" dirty="0"/>
              <a:t> </a:t>
            </a:r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</a:rPr>
              <a:t>날개가 있지만 </a:t>
            </a:r>
            <a:endParaRPr lang="en-US" altLang="ko-KR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</a:rPr>
              <a:t>날지 못해요</a:t>
            </a:r>
            <a:r>
              <a:rPr lang="en-US" altLang="ko-KR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</a:rPr>
              <a:t>그렇지만</a:t>
            </a:r>
            <a:r>
              <a:rPr lang="en-US" altLang="ko-KR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</a:rPr>
              <a:t>균형을 잡는 데 </a:t>
            </a:r>
            <a:endParaRPr lang="en-US" altLang="ko-KR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</a:rPr>
              <a:t>중요해요</a:t>
            </a:r>
            <a:r>
              <a:rPr lang="en-US" altLang="ko-KR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Picture 5" descr="A picture containing table, small, sitting, food&#10;&#10;Description automatically generated">
            <a:extLst>
              <a:ext uri="{FF2B5EF4-FFF2-40B4-BE49-F238E27FC236}">
                <a16:creationId xmlns:a16="http://schemas.microsoft.com/office/drawing/2014/main" id="{787FC0C6-5711-462B-AE44-D638DDB2F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0" y="2087193"/>
            <a:ext cx="6842760" cy="3505200"/>
          </a:xfrm>
          <a:prstGeom prst="rect">
            <a:avLst/>
          </a:prstGeom>
        </p:spPr>
      </p:pic>
      <p:sp>
        <p:nvSpPr>
          <p:cNvPr id="7" name="Google Shape;99;p3">
            <a:extLst>
              <a:ext uri="{FF2B5EF4-FFF2-40B4-BE49-F238E27FC236}">
                <a16:creationId xmlns:a16="http://schemas.microsoft.com/office/drawing/2014/main" id="{763F8325-7BA3-4208-9465-11298880321D}"/>
              </a:ext>
            </a:extLst>
          </p:cNvPr>
          <p:cNvSpPr txBox="1">
            <a:spLocks/>
          </p:cNvSpPr>
          <p:nvPr/>
        </p:nvSpPr>
        <p:spPr>
          <a:xfrm>
            <a:off x="838200" y="47241"/>
            <a:ext cx="10859285" cy="962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4" tIns="45700" rIns="91424" bIns="45700" anchor="ctr" anchorCtr="0">
            <a:normAutofit fontScale="6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lang="en-US" altLang="ko-KR"/>
            </a:pPr>
            <a:r>
              <a:rPr lang="ko-KR" altLang="en-US" sz="4400" kern="1200" dirty="0">
                <a:solidFill>
                  <a:schemeClr val="accent4">
                    <a:lumMod val="70000"/>
                  </a:schemeClr>
                </a:solidFill>
                <a:latin typeface="+mj-lt"/>
              </a:rPr>
              <a:t> </a:t>
            </a:r>
            <a:endParaRPr lang="ko-KR" altLang="en-US" sz="4000" kern="0" dirty="0">
              <a:latin typeface="+mj-lt"/>
            </a:endParaRPr>
          </a:p>
          <a:p>
            <a:pPr>
              <a:defRPr lang="en-US" altLang="ko-KR"/>
            </a:pPr>
            <a:r>
              <a:rPr lang="ko-KR" altLang="en-US" sz="4000" kern="0" dirty="0">
                <a:latin typeface="+mj-lt"/>
              </a:rPr>
              <a:t>  </a:t>
            </a:r>
            <a:r>
              <a:rPr lang="ko-KR" altLang="en-US" kern="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 보고 이야기해요 </a:t>
            </a:r>
            <a:r>
              <a:rPr lang="ko-KR" altLang="en-US" kern="0" dirty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kern="0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세상에서 제일 큰 새 타조</a:t>
            </a:r>
            <a:r>
              <a:rPr lang="ko-KR" altLang="en-US" kern="0" dirty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</a:t>
            </a:r>
            <a:endParaRPr lang="ko-KR" altLang="en-US" kern="0" dirty="0">
              <a:solidFill>
                <a:schemeClr val="accent5">
                  <a:lumMod val="75000"/>
                </a:schemeClr>
              </a:soli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defRPr lang="ko-KR" altLang="en-US"/>
            </a:pPr>
            <a:endParaRPr lang="ko-KR" altLang="en-US" sz="4400" kern="0" dirty="0">
              <a:latin typeface="+mj-lt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35E945E6-0C3F-4799-AEAA-A5733EAF81D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F759CA-B2F9-49F1-AF12-B8B88F4EDFC8}"/>
              </a:ext>
            </a:extLst>
          </p:cNvPr>
          <p:cNvSpPr txBox="1"/>
          <p:nvPr/>
        </p:nvSpPr>
        <p:spPr>
          <a:xfrm>
            <a:off x="579120" y="2232107"/>
            <a:ext cx="40591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tx2">
                    <a:lumMod val="50000"/>
                  </a:schemeClr>
                </a:solidFill>
              </a:rPr>
              <a:t>타조는 날 수 있나요</a:t>
            </a:r>
            <a:r>
              <a:rPr lang="en-US" altLang="ko-KR" sz="3200" b="1" dirty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12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&lt;12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차시</a:t>
            </a:r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&gt;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목표 및 배울 내용</a:t>
            </a:r>
            <a:endParaRPr lang="en-US" sz="5400" b="1" kern="1200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한글이 야호를 보고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토마토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요트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치타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튜브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타조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티읕을 써보고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티읕으로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타이어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타조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토끼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 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느티나무 가을 축제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동화를 읽고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세상에서 제일 큰 새 타조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동화를 보고 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타타타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 치타 탱고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&gt;-‘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ㅌ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’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 으로 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0924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DC5DD-AF03-49A6-9D1C-E5E19A70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94152" cy="477504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900" b="1" dirty="0" err="1">
                <a:solidFill>
                  <a:srgbClr val="FF81FF"/>
                </a:solidFill>
                <a:latin typeface="+mn-ea"/>
                <a:ea typeface="+mn-ea"/>
              </a:rPr>
              <a:t>ㅌ</a:t>
            </a:r>
            <a:r>
              <a:rPr lang="ko-KR" altLang="en-US" sz="3600" b="1" dirty="0">
                <a:latin typeface="+mn-ea"/>
                <a:ea typeface="+mn-ea"/>
              </a:rPr>
              <a:t> </a:t>
            </a:r>
            <a:r>
              <a:rPr lang="ko-KR" altLang="en-US" sz="3600" b="1" dirty="0" err="1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으로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만든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글자</a:t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rgbClr val="0070C0"/>
                </a:solidFill>
                <a:latin typeface="+mn-ea"/>
                <a:ea typeface="+mn-ea"/>
              </a:rPr>
              <a:t>타조 토끼</a:t>
            </a:r>
            <a:br>
              <a:rPr lang="en-US" altLang="ko-KR" sz="3600" b="1" dirty="0">
                <a:solidFill>
                  <a:srgbClr val="0070C0"/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rgbClr val="0070C0"/>
                </a:solidFill>
                <a:latin typeface="+mn-ea"/>
                <a:ea typeface="+mn-ea"/>
              </a:rPr>
              <a:t>낙타 통 기타</a:t>
            </a:r>
            <a:br>
              <a:rPr lang="en-US" altLang="ko-KR" sz="3600" b="1" dirty="0">
                <a:solidFill>
                  <a:srgbClr val="0070C0"/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rgbClr val="0070C0"/>
                </a:solidFill>
                <a:latin typeface="+mn-ea"/>
                <a:ea typeface="+mn-ea"/>
              </a:rPr>
              <a:t>발 토마토 치타</a:t>
            </a:r>
            <a:br>
              <a:rPr lang="en-US" altLang="ko-KR" sz="3600" b="1" dirty="0">
                <a:solidFill>
                  <a:srgbClr val="0070C0"/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rgbClr val="0070C0"/>
                </a:solidFill>
                <a:latin typeface="+mn-ea"/>
                <a:ea typeface="+mn-ea"/>
              </a:rPr>
              <a:t>식탁 사탕</a:t>
            </a:r>
            <a:endParaRPr lang="en-US" sz="36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6FD9F904-FED2-4C23-A752-0AA985855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825849AF-1600-46F0-9CE4-BB19BC34C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0" y="8165"/>
            <a:ext cx="4591050" cy="6087835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9ECB1C-5944-4BC5-9975-640858B3B8C1}"/>
              </a:ext>
            </a:extLst>
          </p:cNvPr>
          <p:cNvSpPr txBox="1"/>
          <p:nvPr/>
        </p:nvSpPr>
        <p:spPr>
          <a:xfrm>
            <a:off x="5939162" y="252181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>
                <a:solidFill>
                  <a:srgbClr val="FF0000"/>
                </a:solidFill>
              </a:rPr>
              <a:t>ㅌ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AD312-D2BF-4398-90CC-0AF8305CDC78}"/>
              </a:ext>
            </a:extLst>
          </p:cNvPr>
          <p:cNvSpPr txBox="1"/>
          <p:nvPr/>
        </p:nvSpPr>
        <p:spPr>
          <a:xfrm>
            <a:off x="7769441" y="241676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>
                <a:solidFill>
                  <a:srgbClr val="FF0000"/>
                </a:solidFill>
              </a:rPr>
              <a:t>ㅌ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E97EB3-8FA7-4FF1-A2BB-6173DD8C5B4F}"/>
              </a:ext>
            </a:extLst>
          </p:cNvPr>
          <p:cNvCxnSpPr/>
          <p:nvPr/>
        </p:nvCxnSpPr>
        <p:spPr>
          <a:xfrm>
            <a:off x="6551720" y="4128117"/>
            <a:ext cx="171016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7CD4251-4D5D-45C2-B639-139332A1C788}"/>
              </a:ext>
            </a:extLst>
          </p:cNvPr>
          <p:cNvCxnSpPr/>
          <p:nvPr/>
        </p:nvCxnSpPr>
        <p:spPr>
          <a:xfrm>
            <a:off x="6551720" y="4128117"/>
            <a:ext cx="0" cy="138491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7F5026-34D6-49B7-A768-1E0DC2B5902F}"/>
              </a:ext>
            </a:extLst>
          </p:cNvPr>
          <p:cNvCxnSpPr/>
          <p:nvPr/>
        </p:nvCxnSpPr>
        <p:spPr>
          <a:xfrm>
            <a:off x="6551720" y="5513033"/>
            <a:ext cx="171016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C515F3-0EE6-4242-A02D-7AEB447E7322}"/>
              </a:ext>
            </a:extLst>
          </p:cNvPr>
          <p:cNvCxnSpPr/>
          <p:nvPr/>
        </p:nvCxnSpPr>
        <p:spPr>
          <a:xfrm>
            <a:off x="6551720" y="4758431"/>
            <a:ext cx="171016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76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1574307" y="529291"/>
            <a:ext cx="9392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4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신</a:t>
            </a:r>
            <a:r>
              <a:rPr lang="ko-KR" altLang="en-US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나게 노래해요 </a:t>
            </a:r>
            <a:r>
              <a:rPr lang="en-US" altLang="ko-KR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–</a:t>
            </a:r>
            <a:r>
              <a:rPr lang="ko-KR" altLang="en-US" sz="4000" b="1" dirty="0" err="1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타타타</a:t>
            </a:r>
            <a:r>
              <a:rPr lang="ko-KR" altLang="en-US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치타 탱고</a:t>
            </a:r>
            <a:r>
              <a:rPr lang="en-US" altLang="ko-KR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49228" y="426065"/>
            <a:ext cx="1002631" cy="830225"/>
          </a:xfrm>
          <a:prstGeom prst="rect">
            <a:avLst/>
          </a:prstGeom>
        </p:spPr>
      </p:pic>
      <p:pic>
        <p:nvPicPr>
          <p:cNvPr id="2" name="Online Media 1" title="￭ﾃﾀ | ￭ﾃﾀ￭ﾃﾀ￭ﾃﾀ ￬ﾹﾘ￭ﾃﾀ ￭ﾃﾱ￪ﾳﾠ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id="{B1637D84-564D-493B-8B3C-1DD29507EAB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96357" y="1379923"/>
            <a:ext cx="7664389" cy="41863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AA118D-4B9D-4ED5-99B0-1E2DF51BD517}"/>
              </a:ext>
            </a:extLst>
          </p:cNvPr>
          <p:cNvSpPr/>
          <p:nvPr/>
        </p:nvSpPr>
        <p:spPr>
          <a:xfrm>
            <a:off x="749228" y="5647490"/>
            <a:ext cx="11235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https://www.youtube.com/watch?v=qJfiEQrg35A&amp;list=PLhzBuObIigYN_755Jg4hxFEiLdRLrKE62&amp;index=12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568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600" b="1" dirty="0" err="1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숙</a:t>
            </a:r>
            <a:r>
              <a:rPr lang="ko-KR" altLang="en-US" sz="66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  <a:defRPr lang="en-US" altLang="ko-KR"/>
            </a:pPr>
            <a:r>
              <a:rPr lang="en-US" altLang="ko-KR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1. </a:t>
            </a: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endParaRPr lang="en-US" altLang="ko-KR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빈칸을 </a:t>
            </a:r>
            <a:endParaRPr lang="en-US" altLang="ko-KR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채워보세요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 descr="A picture containing sitting, small, clock, mounted&#10;&#10;Description automatically generated">
            <a:extLst>
              <a:ext uri="{FF2B5EF4-FFF2-40B4-BE49-F238E27FC236}">
                <a16:creationId xmlns:a16="http://schemas.microsoft.com/office/drawing/2014/main" id="{638EEBA4-2518-4036-8A3E-F2CD11931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449" y="1502693"/>
            <a:ext cx="3301151" cy="4636214"/>
          </a:xfrm>
          <a:prstGeom prst="rect">
            <a:avLst/>
          </a:prstGeom>
        </p:spPr>
      </p:pic>
      <p:pic>
        <p:nvPicPr>
          <p:cNvPr id="12" name="Picture 11" descr="A picture containing clock&#10;&#10;Description automatically generated">
            <a:extLst>
              <a:ext uri="{FF2B5EF4-FFF2-40B4-BE49-F238E27FC236}">
                <a16:creationId xmlns:a16="http://schemas.microsoft.com/office/drawing/2014/main" id="{5D498EE4-344D-400D-B7A7-7C44C41784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884" y="1502693"/>
            <a:ext cx="3102744" cy="459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49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2. </a:t>
            </a: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altLang="en-US" dirty="0"/>
              <a:t>https://quizlet.com/_8i4dd6?x=1qqt&amp;i=2tig8t</a:t>
            </a:r>
            <a:r>
              <a:rPr lang="ko-KR" altLang="en-US" sz="3000" dirty="0" err="1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린트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3668278"/>
            <a:ext cx="103057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참고&gt;</a:t>
            </a:r>
            <a:endParaRPr lang="en-US" altLang="ko-KR" sz="2000" dirty="0">
              <a:latin typeface="+mn-ea"/>
            </a:endParaRPr>
          </a:p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이 자료는 재외동포재단에서 지원하는 한글 자료들을 중심으로 만들었습니다</a:t>
            </a:r>
            <a:r>
              <a:rPr lang="en-US" altLang="ko-KR" sz="2000" dirty="0">
                <a:latin typeface="+mn-ea"/>
              </a:rPr>
              <a:t>. </a:t>
            </a:r>
            <a:endParaRPr lang="ko-KR" altLang="en-US" sz="2000" dirty="0">
              <a:latin typeface="+mn-ea"/>
            </a:endParaRPr>
          </a:p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선생님들께서는 슬라이드 뒤에 첨부한 숙제와 자료를 미리 부모님께 보내셔서 아이들의 온라인 수업에 준비될 수 있도록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해주세요.</a:t>
            </a:r>
          </a:p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동영상은 상황에 따라 시간을  조절해서 끊어주셔도 됩니다.&lt;한글이 야호&gt;는 스터디 코리안에서도 보실 수 있습니다. </a:t>
            </a:r>
            <a:endParaRPr lang="en-US" altLang="ko-KR" sz="20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3339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1. </a:t>
            </a:r>
            <a:r>
              <a:rPr lang="ko-KR" altLang="en-US" sz="18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800" dirty="0">
                <a:solidFill>
                  <a:schemeClr val="tx1"/>
                </a:solidFill>
              </a:rPr>
              <a:t> 한국어 강좌</a:t>
            </a:r>
            <a:r>
              <a:rPr lang="en-US" altLang="ko-KR" sz="1800" dirty="0">
                <a:solidFill>
                  <a:schemeClr val="tx1"/>
                </a:solidFill>
              </a:rPr>
              <a:t>- </a:t>
            </a:r>
            <a:r>
              <a:rPr lang="ko-KR" altLang="en-US" sz="1800" dirty="0">
                <a:solidFill>
                  <a:schemeClr val="tx1"/>
                </a:solidFill>
              </a:rPr>
              <a:t>스터디 코리안 한글교실</a:t>
            </a:r>
            <a:r>
              <a:rPr lang="en-US" altLang="ko-KR" sz="1800" dirty="0">
                <a:solidFill>
                  <a:schemeClr val="tx1"/>
                </a:solidFill>
              </a:rPr>
              <a:t>(</a:t>
            </a:r>
            <a:r>
              <a:rPr lang="ko-KR" altLang="en-US" sz="1800" dirty="0">
                <a:solidFill>
                  <a:schemeClr val="tx1"/>
                </a:solidFill>
              </a:rPr>
              <a:t>유아</a:t>
            </a:r>
            <a:r>
              <a:rPr lang="en-US" altLang="ko-KR" sz="1800" dirty="0">
                <a:solidFill>
                  <a:schemeClr val="tx1"/>
                </a:solidFill>
              </a:rPr>
              <a:t>)</a:t>
            </a:r>
            <a:r>
              <a:rPr lang="ko-KR" altLang="en-US" sz="1800" dirty="0">
                <a:solidFill>
                  <a:schemeClr val="tx1"/>
                </a:solidFill>
              </a:rPr>
              <a:t>   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  http://study.korean.net/servlet/action.cls.CntsLsnAction?p_process=listPage#none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2. </a:t>
            </a:r>
            <a:r>
              <a:rPr lang="ko-KR" altLang="en-US" sz="1800" dirty="0">
                <a:solidFill>
                  <a:schemeClr val="tx1"/>
                </a:solidFill>
              </a:rPr>
              <a:t>국어활동 </a:t>
            </a:r>
            <a:r>
              <a:rPr lang="en-US" altLang="ko-KR" sz="1800" dirty="0">
                <a:solidFill>
                  <a:schemeClr val="tx1"/>
                </a:solidFill>
              </a:rPr>
              <a:t>1-1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3. </a:t>
            </a:r>
            <a:r>
              <a:rPr lang="ko-KR" altLang="en-US" sz="1800" dirty="0">
                <a:solidFill>
                  <a:schemeClr val="tx1"/>
                </a:solidFill>
              </a:rPr>
              <a:t>누리와 나라의 한국어 배우기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기본교재 </a:t>
            </a:r>
            <a:r>
              <a:rPr lang="en-US" altLang="ko-KR" sz="1800" dirty="0">
                <a:solidFill>
                  <a:schemeClr val="tx1"/>
                </a:solidFill>
              </a:rPr>
              <a:t>2</a:t>
            </a:r>
            <a:r>
              <a:rPr lang="ko-KR" altLang="en-US" sz="1800" dirty="0">
                <a:solidFill>
                  <a:schemeClr val="tx1"/>
                </a:solidFill>
              </a:rPr>
              <a:t>수준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교육부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4. </a:t>
            </a:r>
            <a:r>
              <a:rPr lang="ko-KR" altLang="en-US" sz="1800" dirty="0">
                <a:solidFill>
                  <a:schemeClr val="tx1"/>
                </a:solidFill>
              </a:rPr>
              <a:t>한글이 야호</a:t>
            </a:r>
            <a:r>
              <a:rPr lang="en-US" altLang="ko-KR" sz="1800" dirty="0">
                <a:solidFill>
                  <a:schemeClr val="tx1"/>
                </a:solidFill>
              </a:rPr>
              <a:t>2- 4</a:t>
            </a:r>
            <a:r>
              <a:rPr lang="ko-KR" altLang="en-US" sz="1800" dirty="0">
                <a:solidFill>
                  <a:schemeClr val="tx1"/>
                </a:solidFill>
              </a:rPr>
              <a:t>권</a:t>
            </a:r>
            <a:r>
              <a:rPr lang="en-US" altLang="ko-KR" sz="1800" dirty="0">
                <a:solidFill>
                  <a:schemeClr val="tx1"/>
                </a:solidFill>
              </a:rPr>
              <a:t>. EBS</a:t>
            </a:r>
            <a:r>
              <a:rPr lang="ko-KR" altLang="en-US" sz="1800" dirty="0">
                <a:solidFill>
                  <a:schemeClr val="tx1"/>
                </a:solidFill>
              </a:rPr>
              <a:t> 미디어</a:t>
            </a:r>
            <a:r>
              <a:rPr lang="en-US" altLang="ko-KR" sz="1800" dirty="0">
                <a:solidFill>
                  <a:schemeClr val="tx1"/>
                </a:solidFill>
              </a:rPr>
              <a:t>.</a:t>
            </a:r>
            <a:endParaRPr lang="ko-KR" alt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5. </a:t>
            </a:r>
            <a:r>
              <a:rPr lang="ko-KR" altLang="en-US" sz="1800" dirty="0">
                <a:solidFill>
                  <a:schemeClr val="tx1"/>
                </a:solidFill>
              </a:rPr>
              <a:t>한글이 야호 </a:t>
            </a: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https://www.youtube.com/watch?v=ubd5sH1tfdg&amp;list=PLKDPDirFfxZRdKSXZyiheyA29H2ThE9Y1&amp;index=15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</a:rPr>
              <a:t>6. </a:t>
            </a:r>
            <a:r>
              <a:rPr lang="ko-KR" altLang="en-US" sz="1800" dirty="0" err="1">
                <a:solidFill>
                  <a:schemeClr val="tx1"/>
                </a:solidFill>
              </a:rPr>
              <a:t>핑크퐁</a:t>
            </a:r>
            <a:r>
              <a:rPr lang="ko-KR" altLang="en-US" sz="1800" dirty="0">
                <a:solidFill>
                  <a:schemeClr val="tx1"/>
                </a:solidFill>
              </a:rPr>
              <a:t> 동요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https://www.youtube.com/watch?v=qJfiEQrg35A&amp;list=PLhzBuObIigYN_755Jg4hxFEiLdRLrKE62&amp;index=12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endParaRPr lang="ko-KR" altLang="en-US" sz="1800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746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1C54C-343D-4387-9CA0-5B0DA889CE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884504-3BB4-4D5B-BB6C-3546C7BF9A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AA70E9-51CD-42D2-8DB8-C25462ACF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5602" y="-1285056"/>
            <a:ext cx="6835072" cy="953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181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7B799-2977-49B8-A9D0-6FB5E636A3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BB3AF-8D0D-4CDB-9ED4-A721DB6866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id="{8E45D498-A525-448C-8828-1ED21940F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17207" y="-1258409"/>
            <a:ext cx="6262337" cy="942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40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19223-0A70-49F4-8F64-8F24E2586A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B8D9AD-7476-407A-ACAD-427A3AF6BA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sitting, small, clock, mounted&#10;&#10;Description automatically generated">
            <a:extLst>
              <a:ext uri="{FF2B5EF4-FFF2-40B4-BE49-F238E27FC236}">
                <a16:creationId xmlns:a16="http://schemas.microsoft.com/office/drawing/2014/main" id="{3824DCEA-DC07-42BF-8E9D-D5E254F67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7612" y="-1105961"/>
            <a:ext cx="6189127" cy="939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62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88F5A-2999-4890-8102-886F10AD4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73F27C-BCC1-420B-958D-0BDD523EDF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33BA1A5E-B3C1-480B-A20A-677BD6925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49520" y="-1295928"/>
            <a:ext cx="6342954" cy="948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09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CC9F4-8483-428A-9316-9406EDA99D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54CE0-1AB4-4AD7-BA56-E427A96976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D5D7B3D-73C9-4006-9EF0-549887ACB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38940" y="-1597823"/>
            <a:ext cx="6604475" cy="1005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32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시작전에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우리 </a:t>
            </a:r>
            <a:r>
              <a:rPr lang="ko-KR" altLang="en-US" sz="3600" kern="12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선긋기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놀이 하면서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손 운동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해볼까요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B41968-263F-4BCE-A298-6A8DF723F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850" y="162004"/>
            <a:ext cx="5038345" cy="586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9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00519" y="365125"/>
            <a:ext cx="10553281" cy="125948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sz="480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보고 듣고 이야기해요 </a:t>
            </a:r>
            <a:r>
              <a:rPr lang="en-US" altLang="ko-KR" sz="540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-</a:t>
            </a:r>
            <a:r>
              <a:rPr lang="ko-KR" altLang="en-US" sz="40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한글이 야호-토마토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Online Media 2" title="￭ﾕﾜ￪ﾸﾀ￬ﾝﾴ ￬ﾕﾼ￭ﾘﾸ 2 (Hangul Yaho 2) - ￭ﾆﾠ￫ﾧﾈ￭ﾆﾠ">
            <a:hlinkClick r:id="" action="ppaction://media"/>
            <a:extLst>
              <a:ext uri="{FF2B5EF4-FFF2-40B4-BE49-F238E27FC236}">
                <a16:creationId xmlns:a16="http://schemas.microsoft.com/office/drawing/2014/main" id="{69B8D088-DFE0-4117-9E6B-909F2B57036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97476" y="1714500"/>
            <a:ext cx="7652551" cy="40199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5F4B88-4407-40E5-8609-897890075B16}"/>
              </a:ext>
            </a:extLst>
          </p:cNvPr>
          <p:cNvSpPr/>
          <p:nvPr/>
        </p:nvSpPr>
        <p:spPr>
          <a:xfrm>
            <a:off x="800519" y="5748428"/>
            <a:ext cx="11532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https://www.youtube.com/watch?v=ubd5sH1tfdg&amp;list=PLKDPDirFfxZRdKSXZyiheyA29H2ThE9Y1&amp;index=15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244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5" name="Google Shape;19;p26"/>
          <p:cNvSpPr>
            <a:spLocks noGrp="1"/>
          </p:cNvSpPr>
          <p:nvPr>
            <p:ph type="body" idx="1"/>
          </p:nvPr>
        </p:nvSpPr>
        <p:spPr/>
        <p:txBody>
          <a:bodyPr wrap="square" lIns="91424" tIns="45700" rIns="91424" bIns="45700" anchor="t" anchorCtr="0">
            <a:normAutofit/>
          </a:bodyPr>
          <a:lstStyle/>
          <a:p>
            <a:pPr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drawing of a face&#10;&#10;Description automatically generated">
            <a:extLst>
              <a:ext uri="{FF2B5EF4-FFF2-40B4-BE49-F238E27FC236}">
                <a16:creationId xmlns:a16="http://schemas.microsoft.com/office/drawing/2014/main" id="{E512F01E-15A1-4DCA-B1BE-32C64CC0B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91" y="2849732"/>
            <a:ext cx="5808466" cy="3327232"/>
          </a:xfrm>
          <a:prstGeom prst="rect">
            <a:avLst/>
          </a:prstGeom>
        </p:spPr>
      </p:pic>
      <p:pic>
        <p:nvPicPr>
          <p:cNvPr id="4" name="Picture 3" descr="A picture containing fruit, food, ottoman&#10;&#10;Description automatically generated">
            <a:extLst>
              <a:ext uri="{FF2B5EF4-FFF2-40B4-BE49-F238E27FC236}">
                <a16:creationId xmlns:a16="http://schemas.microsoft.com/office/drawing/2014/main" id="{3A57EFDF-87BA-451E-8148-584A019EA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752" y="2849732"/>
            <a:ext cx="3178883" cy="332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93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5" name="Google Shape;19;p26"/>
          <p:cNvSpPr>
            <a:spLocks noGrp="1"/>
          </p:cNvSpPr>
          <p:nvPr>
            <p:ph type="body" idx="1"/>
          </p:nvPr>
        </p:nvSpPr>
        <p:spPr/>
        <p:txBody>
          <a:bodyPr wrap="square" lIns="91424" tIns="45700" rIns="91424" bIns="45700" anchor="t" anchorCtr="0">
            <a:normAutofit/>
          </a:bodyPr>
          <a:lstStyle/>
          <a:p>
            <a:pPr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drawing of a face&#10;&#10;Description automatically generated">
            <a:extLst>
              <a:ext uri="{FF2B5EF4-FFF2-40B4-BE49-F238E27FC236}">
                <a16:creationId xmlns:a16="http://schemas.microsoft.com/office/drawing/2014/main" id="{AEA36385-5F08-41BB-98A5-DB65DCD2C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74020"/>
            <a:ext cx="5370384" cy="3202944"/>
          </a:xfrm>
          <a:prstGeom prst="rect">
            <a:avLst/>
          </a:prstGeom>
        </p:spPr>
      </p:pic>
      <p:pic>
        <p:nvPicPr>
          <p:cNvPr id="3" name="Picture 2" descr="A picture containing drawing, knife&#10;&#10;Description automatically generated">
            <a:extLst>
              <a:ext uri="{FF2B5EF4-FFF2-40B4-BE49-F238E27FC236}">
                <a16:creationId xmlns:a16="http://schemas.microsoft.com/office/drawing/2014/main" id="{FD0ECF8D-072F-4F97-9C81-80E858017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49" y="2950726"/>
            <a:ext cx="3267075" cy="322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907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5" name="Google Shape;19;p26"/>
          <p:cNvSpPr>
            <a:spLocks noGrp="1"/>
          </p:cNvSpPr>
          <p:nvPr>
            <p:ph type="body" idx="1"/>
          </p:nvPr>
        </p:nvSpPr>
        <p:spPr/>
        <p:txBody>
          <a:bodyPr wrap="square" lIns="91424" tIns="45700" rIns="91424" bIns="45700" anchor="t" anchorCtr="0">
            <a:normAutofit/>
          </a:bodyPr>
          <a:lstStyle/>
          <a:p>
            <a:pPr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D54A90-8AC6-4509-A49B-B24276889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62490"/>
            <a:ext cx="5791115" cy="3314474"/>
          </a:xfrm>
          <a:prstGeom prst="rect">
            <a:avLst/>
          </a:prstGeom>
        </p:spPr>
      </p:pic>
      <p:pic>
        <p:nvPicPr>
          <p:cNvPr id="7" name="Picture 6" descr="A close up of a mans face&#10;&#10;Description automatically generated">
            <a:extLst>
              <a:ext uri="{FF2B5EF4-FFF2-40B4-BE49-F238E27FC236}">
                <a16:creationId xmlns:a16="http://schemas.microsoft.com/office/drawing/2014/main" id="{C9A8F230-5FE3-44B8-9E69-E2B1EEE701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456" y="2862490"/>
            <a:ext cx="3682748" cy="331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drawing of a face&#10;&#10;Description automatically generated">
            <a:extLst>
              <a:ext uri="{FF2B5EF4-FFF2-40B4-BE49-F238E27FC236}">
                <a16:creationId xmlns:a16="http://schemas.microsoft.com/office/drawing/2014/main" id="{C25C68DE-3940-4803-AA06-D12BC28D0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47386"/>
            <a:ext cx="6311610" cy="3229577"/>
          </a:xfrm>
          <a:prstGeom prst="rect">
            <a:avLst/>
          </a:prstGeom>
        </p:spPr>
      </p:pic>
      <p:pic>
        <p:nvPicPr>
          <p:cNvPr id="3" name="Picture 2" descr="A picture containing wheel, doughnut&#10;&#10;Description automatically generated">
            <a:extLst>
              <a:ext uri="{FF2B5EF4-FFF2-40B4-BE49-F238E27FC236}">
                <a16:creationId xmlns:a16="http://schemas.microsoft.com/office/drawing/2014/main" id="{175FE037-7992-4559-B1DC-71D3482C9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60" y="2947386"/>
            <a:ext cx="3487770" cy="323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735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</TotalTime>
  <Words>970</Words>
  <Application>Microsoft Office PowerPoint</Application>
  <PresentationFormat>Widescreen</PresentationFormat>
  <Paragraphs>264</Paragraphs>
  <Slides>39</Slides>
  <Notes>14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1HoonDdukbokki R</vt:lpstr>
      <vt:lpstr>Malgun Gothic</vt:lpstr>
      <vt:lpstr>Malgun Gothic</vt:lpstr>
      <vt:lpstr>Microsoft GothicNeo</vt:lpstr>
      <vt:lpstr>Arial</vt:lpstr>
      <vt:lpstr>Arial Black</vt:lpstr>
      <vt:lpstr>Calibri</vt:lpstr>
      <vt:lpstr>Wingdings</vt:lpstr>
      <vt:lpstr>1_Office Theme</vt:lpstr>
      <vt:lpstr>  12차시   커다란 토마토 </vt:lpstr>
      <vt:lpstr>    한주간 우리 친구들 잘 지냈나요?             이름 불러 볼께요!</vt:lpstr>
      <vt:lpstr>&lt;12차시&gt; 목표 및 배울 내용</vt:lpstr>
      <vt:lpstr>               시작전에          우리 선긋기          놀이 하면서          손 운동 해볼까요? </vt:lpstr>
      <vt:lpstr> 보고 듣고 이야기해요 -한글이 야호-토마토</vt:lpstr>
      <vt:lpstr>&lt;단어찾기&gt; 이야기속 단어를 찾아봐요.</vt:lpstr>
      <vt:lpstr>&lt;단어찾기&gt; 이야기속 단어를 찾아봐요.</vt:lpstr>
      <vt:lpstr>&lt;단어찾기&gt; 이야기속 단어를 찾아봐요.</vt:lpstr>
      <vt:lpstr>&lt;단어찾기&gt; 이야기속 단어를 찾아봐요.</vt:lpstr>
      <vt:lpstr>&lt;단어찾기&gt; 이야기속 단어를 찾아봐요.</vt:lpstr>
      <vt:lpstr>&lt;읽어봐요&gt;   이야기속 단어를 말해봐요.</vt:lpstr>
      <vt:lpstr>&lt;읽어봐요&gt;   이야기속 단어를 말해봐요.</vt:lpstr>
      <vt:lpstr>&lt;읽어봐요&gt;   이야기속 단어를 말해봐요.</vt:lpstr>
      <vt:lpstr>&lt;읽어봐요&gt;   이야기속 단어를 말해봐요.</vt:lpstr>
      <vt:lpstr>             소리내서 읽어보세요.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동화 보고 이야기해요 &lt; 세상에서 제일 큰 새 타조&gt; </vt:lpstr>
      <vt:lpstr>PowerPoint Presentation</vt:lpstr>
      <vt:lpstr>ㅌ 으로 만든 글자   타조 토끼 낙타 통 기타 발 토마토 치타 식탁 사탕</vt:lpstr>
      <vt:lpstr>PowerPoint Presentation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12차시   호랑이는 보리차, 야수는 유자차</dc:title>
  <dc:creator>SOL KIM</dc:creator>
  <cp:lastModifiedBy>SOL KIM</cp:lastModifiedBy>
  <cp:revision>37</cp:revision>
  <dcterms:created xsi:type="dcterms:W3CDTF">2020-06-27T14:29:36Z</dcterms:created>
  <dcterms:modified xsi:type="dcterms:W3CDTF">2020-07-03T05:08:41Z</dcterms:modified>
</cp:coreProperties>
</file>