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43"/>
  </p:notesMasterIdLst>
  <p:sldIdLst>
    <p:sldId id="279" r:id="rId2"/>
    <p:sldId id="258" r:id="rId3"/>
    <p:sldId id="280" r:id="rId4"/>
    <p:sldId id="260" r:id="rId5"/>
    <p:sldId id="261" r:id="rId6"/>
    <p:sldId id="282" r:id="rId7"/>
    <p:sldId id="283" r:id="rId8"/>
    <p:sldId id="286" r:id="rId9"/>
    <p:sldId id="284" r:id="rId10"/>
    <p:sldId id="287" r:id="rId11"/>
    <p:sldId id="285" r:id="rId12"/>
    <p:sldId id="288" r:id="rId13"/>
    <p:sldId id="290" r:id="rId14"/>
    <p:sldId id="300" r:id="rId15"/>
    <p:sldId id="306" r:id="rId16"/>
    <p:sldId id="289" r:id="rId17"/>
    <p:sldId id="276" r:id="rId18"/>
    <p:sldId id="277" r:id="rId19"/>
    <p:sldId id="278" r:id="rId20"/>
    <p:sldId id="291" r:id="rId21"/>
    <p:sldId id="292" r:id="rId22"/>
    <p:sldId id="294" r:id="rId23"/>
    <p:sldId id="295" r:id="rId24"/>
    <p:sldId id="266" r:id="rId25"/>
    <p:sldId id="267" r:id="rId26"/>
    <p:sldId id="268" r:id="rId27"/>
    <p:sldId id="269" r:id="rId28"/>
    <p:sldId id="270" r:id="rId29"/>
    <p:sldId id="271" r:id="rId30"/>
    <p:sldId id="281" r:id="rId31"/>
    <p:sldId id="296" r:id="rId32"/>
    <p:sldId id="264" r:id="rId33"/>
    <p:sldId id="265" r:id="rId34"/>
    <p:sldId id="297" r:id="rId35"/>
    <p:sldId id="298" r:id="rId36"/>
    <p:sldId id="299" r:id="rId37"/>
    <p:sldId id="301" r:id="rId38"/>
    <p:sldId id="302" r:id="rId39"/>
    <p:sldId id="303" r:id="rId40"/>
    <p:sldId id="304" r:id="rId41"/>
    <p:sldId id="305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5" d="100"/>
          <a:sy n="95" d="100"/>
        </p:scale>
        <p:origin x="80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C84A12-F3D5-431F-A3BE-E379DD77B4F6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116AE-CD1A-437E-82B5-8DC08732B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540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82" name="Google Shape;82;p1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642925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749126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1749126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179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91282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100503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39058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80966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307216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615768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2138791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488396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1531112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342405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328961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4" tIns="91424" rIns="91424" bIns="91424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  <a:defRPr lang="en-US" altLang="ko-KR"/>
            </a:pPr>
            <a:endParaRPr lang="en-US"/>
          </a:p>
        </p:txBody>
      </p:sp>
      <p:sp>
        <p:nvSpPr>
          <p:cNvPr id="97" name="Google Shape;97;p3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</a:ln>
        </p:spPr>
      </p:sp>
    </p:spTree>
    <p:extLst>
      <p:ext uri="{BB962C8B-B14F-4D97-AF65-F5344CB8AC3E}">
        <p14:creationId xmlns:p14="http://schemas.microsoft.com/office/powerpoint/2010/main" val="3988593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5.png"/><Relationship Id="rId4" Type="http://schemas.openxmlformats.org/officeDocument/2006/relationships/hyperlink" Target="https://www.youtube.com/watch?v=4ais0Ez4pcc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youtube.com/watch?v=4ais0Ez4pc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ft1Q5x8fFlQ?feature=oembed" TargetMode="External"/><Relationship Id="rId5" Type="http://schemas.openxmlformats.org/officeDocument/2006/relationships/image" Target="../media/image39.jpeg"/><Relationship Id="rId4" Type="http://schemas.openxmlformats.org/officeDocument/2006/relationships/hyperlink" Target="https://www.youtube.com/watch?v=ft1Q5x8fFlQ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Pl3ICQISKQ?feature=oembed" TargetMode="External"/><Relationship Id="rId6" Type="http://schemas.openxmlformats.org/officeDocument/2006/relationships/hyperlink" Target="https://www.youtube.com/watch?v=YPl3ICQISKQ&amp;list=PLhzBuObIigYN_755Jg4hxFEiLdRLrKE62&amp;index=10" TargetMode="Externa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quizlet.com/_8hbii1?x=1qqt&amp;i=2tig8t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tSt5pLCuik&amp;list=PLKDPDirFfxZRdKSXZyiheyA29H2ThE9Y1&amp;index=9" TargetMode="External"/><Relationship Id="rId2" Type="http://schemas.openxmlformats.org/officeDocument/2006/relationships/hyperlink" Target="http://study.korean.net/servlet/action.cls.CntsLsnAction?p_process=listPage#non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c3XMVcoNX2U&amp;list=PLhzBuObIigYN_755Jg4hxFEiLdRLrKE62&amp;index=9" TargetMode="External"/><Relationship Id="rId4" Type="http://schemas.openxmlformats.org/officeDocument/2006/relationships/hyperlink" Target="https://www.youtube.com/watch?v=ft1Q5x8fFlQ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ZmovGqjtG4?feature=oembed" TargetMode="External"/><Relationship Id="rId5" Type="http://schemas.openxmlformats.org/officeDocument/2006/relationships/hyperlink" Target="https://www.youtube.com/watch?v=vZmovGqjtG4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95964" y="2296632"/>
            <a:ext cx="10694239" cy="3625702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endParaRPr lang="en-US" altLang="ko-KR" sz="5555" dirty="0">
              <a:latin typeface="Malgun Gothic"/>
              <a:ea typeface="Malgun Gothic"/>
              <a:cs typeface="Malgun Gothic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en-US" altLang="ko-KR" dirty="0">
                <a:latin typeface="Malgun Gothic"/>
                <a:ea typeface="Malgun Gothic"/>
                <a:cs typeface="Malgun Gothic"/>
              </a:rPr>
              <a:t/>
            </a:r>
            <a:br>
              <a:rPr lang="en-US" altLang="ko-KR" dirty="0">
                <a:latin typeface="Malgun Gothic"/>
                <a:ea typeface="Malgun Gothic"/>
                <a:cs typeface="Malgun Gothic"/>
              </a:rPr>
            </a:br>
            <a:r>
              <a:rPr lang="en-US" altLang="ko-KR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10</a:t>
            </a:r>
            <a:r>
              <a:rPr lang="ko-KR" altLang="en-US" sz="4400" b="1" dirty="0">
                <a:solidFill>
                  <a:schemeClr val="accent1">
                    <a:lumMod val="50000"/>
                  </a:schemeClr>
                </a:solidFill>
                <a:latin typeface="+mj-ea"/>
                <a:ea typeface="+mj-ea"/>
                <a:cs typeface="Malgun Gothic"/>
              </a:rPr>
              <a:t>차시</a:t>
            </a:r>
          </a:p>
          <a:p>
            <a:pPr>
              <a:buSzPct val="25000"/>
              <a:defRPr lang="en-US" altLang="ko-KR"/>
            </a:pP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> </a:t>
            </a:r>
            <a:r>
              <a:rPr lang="en-US" altLang="ko-KR" b="1" dirty="0"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  <a:t/>
            </a:r>
            <a:br>
              <a:rPr lang="en-US" altLang="ko-KR" b="1" dirty="0">
                <a:latin typeface="1HoonDdukbokki R" panose="02020603020101020101" pitchFamily="18" charset="-127"/>
                <a:ea typeface="1HoonDdukbokki R" panose="02020603020101020101" pitchFamily="18" charset="-127"/>
                <a:cs typeface="Malgun Gothic"/>
              </a:rPr>
            </a:br>
            <a:r>
              <a:rPr lang="ko-KR" altLang="en-US" b="1" dirty="0">
                <a:latin typeface="+mj-ea"/>
                <a:ea typeface="+mj-ea"/>
                <a:cs typeface="Malgun Gothic"/>
              </a:rPr>
              <a:t>호랑이는 보리차</a:t>
            </a:r>
            <a:r>
              <a:rPr lang="en-US" altLang="ko-KR" b="1" dirty="0">
                <a:latin typeface="+mj-ea"/>
                <a:ea typeface="+mj-ea"/>
                <a:cs typeface="Malgun Gothic"/>
              </a:rPr>
              <a:t>,</a:t>
            </a:r>
            <a:r>
              <a:rPr lang="ko-KR" altLang="en-US" b="1" dirty="0">
                <a:latin typeface="+mj-ea"/>
                <a:ea typeface="+mj-ea"/>
                <a:cs typeface="Malgun Gothic"/>
              </a:rPr>
              <a:t> 야수는 유자차</a:t>
            </a:r>
            <a:r>
              <a:rPr lang="ko-KR" dirty="0">
                <a:latin typeface="+mj-ea"/>
                <a:ea typeface="+mj-ea"/>
                <a:cs typeface="Malgun Gothic"/>
              </a:rPr>
              <a:t/>
            </a:r>
            <a:br>
              <a:rPr lang="ko-KR" dirty="0">
                <a:latin typeface="+mj-ea"/>
                <a:ea typeface="+mj-ea"/>
                <a:cs typeface="Malgun Gothic"/>
              </a:rPr>
            </a:br>
            <a:endParaRPr lang="ko-KR" dirty="0">
              <a:latin typeface="+mj-ea"/>
              <a:ea typeface="+mj-ea"/>
              <a:cs typeface="Malgun Gothic"/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88" name="Picture 87"/>
          <p:cNvPicPr/>
          <p:nvPr/>
        </p:nvPicPr>
        <p:blipFill rotWithShape="1">
          <a:blip r:embed="rId3">
            <a:lum/>
          </a:blip>
          <a:srcRect/>
          <a:stretch>
            <a:fillRect/>
          </a:stretch>
        </p:blipFill>
        <p:spPr>
          <a:xfrm>
            <a:off x="440710" y="5601268"/>
            <a:ext cx="11312968" cy="332208"/>
          </a:xfrm>
          <a:prstGeom prst="rect">
            <a:avLst/>
          </a:prstGeom>
        </p:spPr>
      </p:pic>
      <p:pic>
        <p:nvPicPr>
          <p:cNvPr id="2" name="Picture 2" descr="A close up of a sign&#10;&#10;Description generated with very high confidence">
            <a:extLst>
              <a:ext uri="{FF2B5EF4-FFF2-40B4-BE49-F238E27FC236}">
                <a16:creationId xmlns:a16="http://schemas.microsoft.com/office/drawing/2014/main" xmlns="" id="{FDA2E825-9FDB-4409-A899-5F57EEC90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9675" y="400050"/>
            <a:ext cx="2152650" cy="2152650"/>
          </a:xfrm>
          <a:prstGeom prst="rect">
            <a:avLst/>
          </a:prstGeom>
        </p:spPr>
      </p:pic>
      <p:pic>
        <p:nvPicPr>
          <p:cNvPr id="4" name="Picture 3" descr="A picture containing table, room, man, bedroom&#10;&#10;Description automatically generated">
            <a:extLst>
              <a:ext uri="{FF2B5EF4-FFF2-40B4-BE49-F238E27FC236}">
                <a16:creationId xmlns:a16="http://schemas.microsoft.com/office/drawing/2014/main" xmlns="" id="{02774AAD-2ADB-47AF-AC7D-8B7988DB38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9" y="79471"/>
            <a:ext cx="2530960" cy="209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51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 찾기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EEC8B42C-858D-4B5B-A538-064D184810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31978"/>
            <a:ext cx="5618255" cy="3344986"/>
          </a:xfrm>
          <a:prstGeom prst="rect">
            <a:avLst/>
          </a:prstGeom>
        </p:spPr>
      </p:pic>
      <p:pic>
        <p:nvPicPr>
          <p:cNvPr id="8" name="Picture 7" descr="A picture containing table, cup&#10;&#10;Description automatically generated">
            <a:extLst>
              <a:ext uri="{FF2B5EF4-FFF2-40B4-BE49-F238E27FC236}">
                <a16:creationId xmlns:a16="http://schemas.microsoft.com/office/drawing/2014/main" xmlns="" id="{A8457DAE-67D0-440B-ABB3-37BA3C43E3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227" y="2831977"/>
            <a:ext cx="3588661" cy="33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265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 찾기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xmlns="" id="{5D524D23-80C3-461F-8735-5F0821E51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9875"/>
            <a:ext cx="5808310" cy="3367088"/>
          </a:xfrm>
          <a:prstGeom prst="rect">
            <a:avLst/>
          </a:prstGeom>
        </p:spPr>
      </p:pic>
      <p:pic>
        <p:nvPicPr>
          <p:cNvPr id="8" name="Picture 7" descr="A close up of a mans face&#10;&#10;Description automatically generated">
            <a:extLst>
              <a:ext uri="{FF2B5EF4-FFF2-40B4-BE49-F238E27FC236}">
                <a16:creationId xmlns:a16="http://schemas.microsoft.com/office/drawing/2014/main" xmlns="" id="{1D0B4BD4-E8C3-4CFE-910F-B0E6EE478A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572" y="2809876"/>
            <a:ext cx="3367088" cy="336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6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xmlns="" id="{20D5D19D-0789-4518-B5DC-D47ADF69D2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17534" y="694418"/>
            <a:ext cx="4299071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60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60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60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60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6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13A8C538-3B0F-4524-ACF7-2C0A93E1E5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" r="2" b="7220"/>
          <a:stretch/>
        </p:blipFill>
        <p:spPr>
          <a:xfrm>
            <a:off x="5207715" y="115442"/>
            <a:ext cx="6448619" cy="5933152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E380AE4-04CA-4222-9F51-4CA42022034F}"/>
              </a:ext>
            </a:extLst>
          </p:cNvPr>
          <p:cNvSpPr txBox="1"/>
          <p:nvPr/>
        </p:nvSpPr>
        <p:spPr>
          <a:xfrm>
            <a:off x="8259745" y="2411604"/>
            <a:ext cx="88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고 추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6FDC53F-D55B-4C7C-86E0-D1EE8AF6EC2D}"/>
              </a:ext>
            </a:extLst>
          </p:cNvPr>
          <p:cNvSpPr txBox="1"/>
          <p:nvPr/>
        </p:nvSpPr>
        <p:spPr>
          <a:xfrm>
            <a:off x="9455876" y="2398974"/>
            <a:ext cx="88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치 </a:t>
            </a:r>
            <a:r>
              <a:rPr lang="ko-KR" altLang="en-US" sz="2400" b="1" dirty="0" err="1">
                <a:solidFill>
                  <a:srgbClr val="FF0000"/>
                </a:solidFill>
              </a:rPr>
              <a:t>즈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D1CCA03-4860-4E1D-B6BB-BCCDE11E3B0A}"/>
              </a:ext>
            </a:extLst>
          </p:cNvPr>
          <p:cNvSpPr txBox="1"/>
          <p:nvPr/>
        </p:nvSpPr>
        <p:spPr>
          <a:xfrm>
            <a:off x="6966817" y="5696128"/>
            <a:ext cx="887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고 추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230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xmlns="" id="{20D5D19D-0789-4518-B5DC-D47ADF69D2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24738" y="666728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54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4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4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54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4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54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36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36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36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sz="36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picture containing text, refrigerator&#10;&#10;Description automatically generated">
            <a:extLst>
              <a:ext uri="{FF2B5EF4-FFF2-40B4-BE49-F238E27FC236}">
                <a16:creationId xmlns:a16="http://schemas.microsoft.com/office/drawing/2014/main" xmlns="" id="{A433B635-8050-45B6-8331-8A5A90EE38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06" y="218840"/>
            <a:ext cx="5464352" cy="58245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7636F60-55D8-4EDC-A307-00C7FECEED85}"/>
              </a:ext>
            </a:extLst>
          </p:cNvPr>
          <p:cNvSpPr txBox="1"/>
          <p:nvPr/>
        </p:nvSpPr>
        <p:spPr>
          <a:xfrm>
            <a:off x="8045102" y="2620598"/>
            <a:ext cx="7681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치 </a:t>
            </a:r>
            <a:r>
              <a:rPr lang="ko-KR" altLang="en-US" sz="2000" b="1" dirty="0" err="1">
                <a:solidFill>
                  <a:srgbClr val="FF0000"/>
                </a:solidFill>
              </a:rPr>
              <a:t>즈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15F5EA1-E00A-4C97-974E-228E1495C263}"/>
              </a:ext>
            </a:extLst>
          </p:cNvPr>
          <p:cNvSpPr txBox="1"/>
          <p:nvPr/>
        </p:nvSpPr>
        <p:spPr>
          <a:xfrm>
            <a:off x="6991437" y="5334432"/>
            <a:ext cx="1095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유 모 차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478B5AF-8BB6-4904-B7B8-94A67AA11FF3}"/>
              </a:ext>
            </a:extLst>
          </p:cNvPr>
          <p:cNvSpPr txBox="1"/>
          <p:nvPr/>
        </p:nvSpPr>
        <p:spPr>
          <a:xfrm>
            <a:off x="8571857" y="5316660"/>
            <a:ext cx="1095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유 모 차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668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xmlns="" id="{20D5D19D-0789-4518-B5DC-D47ADF69D2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56581" y="703872"/>
            <a:ext cx="4261581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60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60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60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60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6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0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말해 봐요</a:t>
            </a:r>
            <a:r>
              <a:rPr lang="en-US" altLang="ko-KR" sz="40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3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small, toy, dog, display&#10;&#10;Description automatically generated">
            <a:extLst>
              <a:ext uri="{FF2B5EF4-FFF2-40B4-BE49-F238E27FC236}">
                <a16:creationId xmlns:a16="http://schemas.microsoft.com/office/drawing/2014/main" xmlns="" id="{31660A5F-DEBA-45B3-AD6E-95DAB29F0C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7" r="2" b="2"/>
          <a:stretch/>
        </p:blipFill>
        <p:spPr>
          <a:xfrm>
            <a:off x="5743381" y="208236"/>
            <a:ext cx="5526577" cy="5892161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5008B20-8700-46E1-8DD6-5AF179171E13}"/>
              </a:ext>
            </a:extLst>
          </p:cNvPr>
          <p:cNvSpPr txBox="1"/>
          <p:nvPr/>
        </p:nvSpPr>
        <p:spPr>
          <a:xfrm>
            <a:off x="7144985" y="206996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7030A0"/>
                </a:solidFill>
              </a:rPr>
              <a:t>마차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4E0354D-AF75-412B-98F2-B56A65BF0708}"/>
              </a:ext>
            </a:extLst>
          </p:cNvPr>
          <p:cNvSpPr txBox="1"/>
          <p:nvPr/>
        </p:nvSpPr>
        <p:spPr>
          <a:xfrm>
            <a:off x="8653201" y="238703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7030A0"/>
                </a:solidFill>
              </a:rPr>
              <a:t>마차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F646AFE-3D52-4304-9324-650D5AA43637}"/>
              </a:ext>
            </a:extLst>
          </p:cNvPr>
          <p:cNvSpPr txBox="1"/>
          <p:nvPr/>
        </p:nvSpPr>
        <p:spPr>
          <a:xfrm>
            <a:off x="6906252" y="530445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7030A0"/>
                </a:solidFill>
              </a:rPr>
              <a:t>기차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37DC35F-DB87-4381-B177-20ED0093547C}"/>
              </a:ext>
            </a:extLst>
          </p:cNvPr>
          <p:cNvSpPr txBox="1"/>
          <p:nvPr/>
        </p:nvSpPr>
        <p:spPr>
          <a:xfrm>
            <a:off x="9010763" y="566411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rgbClr val="7030A0"/>
                </a:solidFill>
              </a:rPr>
              <a:t>기차</a:t>
            </a:r>
            <a:endParaRPr lang="en-US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491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xmlns="" id="{20D5D19D-0789-4518-B5DC-D47ADF69D2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1058897" y="675911"/>
            <a:ext cx="4036334" cy="2387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0000"/>
          </a:bodyPr>
          <a:lstStyle/>
          <a:p>
            <a:pPr>
              <a:spcBef>
                <a:spcPct val="0"/>
              </a:spcBef>
              <a:defRPr lang="en-US" altLang="ko-KR"/>
            </a:pPr>
            <a:r>
              <a:rPr lang="en-US" altLang="ko-KR" sz="54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54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읽</a:t>
            </a:r>
            <a:r>
              <a:rPr lang="ko-KR" altLang="en-US" sz="5400" b="1" dirty="0" smtClean="0">
                <a:solidFill>
                  <a:srgbClr val="FFC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어 </a:t>
            </a:r>
            <a:r>
              <a:rPr lang="ko-KR" altLang="en-US" sz="5400" b="1" dirty="0" smtClean="0">
                <a:solidFill>
                  <a:srgbClr val="92D05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봐</a:t>
            </a:r>
            <a:r>
              <a:rPr lang="ko-KR" altLang="en-US" sz="5400" b="1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요</a:t>
            </a:r>
            <a:r>
              <a:rPr lang="en-US" altLang="ko-KR" sz="54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/>
            </a:r>
            <a:br>
              <a:rPr lang="en-US" altLang="ko-KR" sz="4000" b="1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</a:br>
            <a:r>
              <a:rPr lang="ko-KR" altLang="en-US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단어를 말해 봐요</a:t>
            </a:r>
            <a:r>
              <a:rPr lang="en-US" altLang="ko-KR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1" name="Rectangle 110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D9174223-4EE6-4094-B0C1-D08057539F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9" r="3" b="4022"/>
          <a:stretch/>
        </p:blipFill>
        <p:spPr>
          <a:xfrm>
            <a:off x="5207715" y="165230"/>
            <a:ext cx="6122333" cy="6017078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4265840-B005-4CF2-A452-821AC8031B3B}"/>
              </a:ext>
            </a:extLst>
          </p:cNvPr>
          <p:cNvSpPr txBox="1"/>
          <p:nvPr/>
        </p:nvSpPr>
        <p:spPr>
          <a:xfrm>
            <a:off x="5728569" y="212728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000" b="1" dirty="0">
                <a:solidFill>
                  <a:srgbClr val="7030A0"/>
                </a:solidFill>
              </a:rPr>
              <a:t>치마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44BF874-6367-4D12-8223-8723F2B8B7CF}"/>
              </a:ext>
            </a:extLst>
          </p:cNvPr>
          <p:cNvSpPr txBox="1"/>
          <p:nvPr/>
        </p:nvSpPr>
        <p:spPr>
          <a:xfrm>
            <a:off x="8000451" y="2052891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000" b="1" dirty="0">
                <a:solidFill>
                  <a:srgbClr val="7030A0"/>
                </a:solidFill>
              </a:rPr>
              <a:t>유자차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96942A2-54AE-4842-96DE-331CD84CB62D}"/>
              </a:ext>
            </a:extLst>
          </p:cNvPr>
          <p:cNvSpPr txBox="1"/>
          <p:nvPr/>
        </p:nvSpPr>
        <p:spPr>
          <a:xfrm>
            <a:off x="9227036" y="2073059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000" b="1" dirty="0">
                <a:solidFill>
                  <a:srgbClr val="7030A0"/>
                </a:solidFill>
              </a:rPr>
              <a:t>보리차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FD47FF4-9EC0-4F7A-93A0-60C97707D951}"/>
              </a:ext>
            </a:extLst>
          </p:cNvPr>
          <p:cNvSpPr txBox="1"/>
          <p:nvPr/>
        </p:nvSpPr>
        <p:spPr>
          <a:xfrm>
            <a:off x="6432155" y="5184037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000" b="1" dirty="0">
                <a:solidFill>
                  <a:srgbClr val="7030A0"/>
                </a:solidFill>
              </a:rPr>
              <a:t>유자차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6ECE58F-70F9-4871-B22A-48A67421E31B}"/>
              </a:ext>
            </a:extLst>
          </p:cNvPr>
          <p:cNvSpPr txBox="1"/>
          <p:nvPr/>
        </p:nvSpPr>
        <p:spPr>
          <a:xfrm>
            <a:off x="8881611" y="5184037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ko-KR" altLang="en-US" sz="2000" b="1" dirty="0">
                <a:solidFill>
                  <a:srgbClr val="7030A0"/>
                </a:solidFill>
              </a:rPr>
              <a:t>보리차</a:t>
            </a:r>
            <a:endParaRPr lang="en-US" sz="2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436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907382" y="546434"/>
            <a:ext cx="1423287" cy="1437105"/>
          </a:xfrm>
          <a:prstGeom prst="rect">
            <a:avLst/>
          </a:prstGeom>
        </p:spPr>
      </p:pic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en-US" altLang="ko-KR"/>
            </a:pPr>
            <a:r>
              <a:rPr lang="ko-KR" altLang="en-US" dirty="0"/>
              <a:t>             </a:t>
            </a:r>
            <a:r>
              <a:rPr lang="ko-KR" altLang="en-US" sz="4800" b="1" dirty="0" smtClean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소리 내서 읽어 보세요</a:t>
            </a:r>
            <a:r>
              <a:rPr lang="ko-KR" altLang="en-US" sz="48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 </a:t>
            </a:r>
            <a:endParaRPr lang="ko-KR" altLang="en-US" sz="40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560174"/>
            <a:ext cx="10515600" cy="4616789"/>
          </a:xfrm>
        </p:spPr>
        <p:txBody>
          <a:bodyPr>
            <a:normAutofit fontScale="40000" lnSpcReduction="2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Char char="•"/>
              <a:defRPr lang="en-US" altLang="ko-KR"/>
            </a:pPr>
            <a:endParaRPr lang="ko-KR" altLang="en-US" sz="15500" b="1" dirty="0">
              <a:solidFill>
                <a:schemeClr val="accent1">
                  <a:lumMod val="80000"/>
                  <a:lumOff val="20000"/>
                </a:schemeClr>
              </a:solidFill>
              <a:latin typeface="Arial Black"/>
            </a:endParaRP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</a:t>
            </a:r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kumimoji="0" lang="ko-KR" altLang="en-US" sz="21250" b="1" i="0" u="none" strike="noStrike" kern="1200" cap="none" normalizeH="0" dirty="0">
              <a:solidFill>
                <a:srgbClr val="E78AA8"/>
              </a:solidFill>
              <a:latin typeface="Arial Black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21250" b="1" dirty="0">
                <a:latin typeface="Arial Black"/>
              </a:rPr>
              <a:t>      </a:t>
            </a:r>
            <a:endParaRPr lang="ko-KR" altLang="en-US" sz="21250" b="1" dirty="0">
              <a:solidFill>
                <a:srgbClr val="563E11"/>
              </a:solidFill>
              <a:latin typeface="Arial Black"/>
            </a:endParaRPr>
          </a:p>
          <a:p>
            <a:pPr>
              <a:defRPr lang="en-US" altLang="ko-KR"/>
            </a:pPr>
            <a:endParaRPr lang="ko-KR" altLang="en-US" sz="15500" b="1" dirty="0">
              <a:latin typeface="Arial Black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25145" y="2050382"/>
            <a:ext cx="3743158" cy="367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endParaRPr lang="ko-KR" altLang="en-US" sz="2200"/>
          </a:p>
        </p:txBody>
      </p:sp>
      <p:sp>
        <p:nvSpPr>
          <p:cNvPr id="7" name="TextBox 6"/>
          <p:cNvSpPr txBox="1"/>
          <p:nvPr/>
        </p:nvSpPr>
        <p:spPr>
          <a:xfrm>
            <a:off x="2088253" y="2000935"/>
            <a:ext cx="2216941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defRPr lang="ko-KR" altLang="en-US"/>
            </a:pPr>
            <a:r>
              <a:rPr lang="ko-KR" altLang="en-US" sz="6600" b="1" dirty="0">
                <a:solidFill>
                  <a:schemeClr val="accent2">
                    <a:lumMod val="75000"/>
                  </a:schemeClr>
                </a:solidFill>
                <a:latin typeface="Arial Black"/>
              </a:rPr>
              <a:t>기차</a:t>
            </a:r>
            <a:endParaRPr kumimoji="0" lang="ko-KR" altLang="en-US" sz="6600" b="1" i="0" u="none" strike="noStrike" kern="1200" cap="none" normalizeH="0" dirty="0">
              <a:solidFill>
                <a:schemeClr val="accent2">
                  <a:lumMod val="75000"/>
                </a:schemeClr>
              </a:solidFill>
              <a:latin typeface="Arial Blac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5656" y="1880464"/>
            <a:ext cx="2832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ko-KR" altLang="en-US" sz="6600" b="1" dirty="0">
                <a:solidFill>
                  <a:schemeClr val="accent1">
                    <a:lumMod val="75000"/>
                  </a:schemeClr>
                </a:solidFill>
                <a:latin typeface="Arial Black"/>
              </a:rPr>
              <a:t>마차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C810764E-222B-430D-911C-522F2F2CBE3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51A94D78-491E-4FDC-A746-FA28BCB3AF7B}"/>
              </a:ext>
            </a:extLst>
          </p:cNvPr>
          <p:cNvSpPr txBox="1"/>
          <p:nvPr/>
        </p:nvSpPr>
        <p:spPr>
          <a:xfrm>
            <a:off x="9270809" y="1817823"/>
            <a:ext cx="28460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6">
                    <a:lumMod val="75000"/>
                  </a:schemeClr>
                </a:solidFill>
              </a:rPr>
              <a:t>치마</a:t>
            </a:r>
            <a:endParaRPr lang="en-US" sz="6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56E5CB3-ED6E-4CDD-A797-47C51C5512DE}"/>
              </a:ext>
            </a:extLst>
          </p:cNvPr>
          <p:cNvSpPr txBox="1"/>
          <p:nvPr/>
        </p:nvSpPr>
        <p:spPr>
          <a:xfrm>
            <a:off x="1832915" y="3656906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FFC000"/>
                </a:solidFill>
              </a:rPr>
              <a:t>고추</a:t>
            </a:r>
            <a:endParaRPr lang="en-US" sz="6600" b="1" dirty="0">
              <a:solidFill>
                <a:srgbClr val="FFC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03D6F98-87A1-4E76-A7C6-887238D1EC19}"/>
              </a:ext>
            </a:extLst>
          </p:cNvPr>
          <p:cNvSpPr txBox="1"/>
          <p:nvPr/>
        </p:nvSpPr>
        <p:spPr>
          <a:xfrm>
            <a:off x="4918888" y="3760223"/>
            <a:ext cx="2727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rgbClr val="BA08C8"/>
                </a:solidFill>
              </a:rPr>
              <a:t>유모차</a:t>
            </a:r>
            <a:endParaRPr lang="en-US" sz="6600" b="1" dirty="0">
              <a:solidFill>
                <a:srgbClr val="BA08C8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C6BBA55-2BBC-46E2-B8A1-965B4DAEDDF2}"/>
              </a:ext>
            </a:extLst>
          </p:cNvPr>
          <p:cNvSpPr txBox="1"/>
          <p:nvPr/>
        </p:nvSpPr>
        <p:spPr>
          <a:xfrm>
            <a:off x="8773959" y="3756762"/>
            <a:ext cx="30135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accent4">
                    <a:lumMod val="75000"/>
                  </a:schemeClr>
                </a:solidFill>
              </a:rPr>
              <a:t>보리차</a:t>
            </a:r>
            <a:endParaRPr lang="en-US" sz="6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28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endParaRPr lang="en-US" dirty="0">
              <a:hlinkClick r:id="rId4"/>
            </a:endParaRP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406987" y="843653"/>
            <a:ext cx="3499188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406986" y="1037992"/>
            <a:ext cx="2743200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오늘 배운 단어에서 어떤 자음을 찾을 수 있나요?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네.</a:t>
            </a:r>
          </a:p>
          <a:p>
            <a:r>
              <a:rPr lang="ko-KR" altLang="en-US" dirty="0">
                <a:ea typeface="맑은 고딕"/>
                <a:cs typeface="Arial"/>
              </a:rPr>
              <a:t>모두 </a:t>
            </a:r>
            <a:r>
              <a:rPr lang="ko-KR" altLang="en-US" sz="3200" b="1" dirty="0" err="1">
                <a:solidFill>
                  <a:srgbClr val="FF0000"/>
                </a:solidFill>
                <a:ea typeface="맑은 고딕"/>
                <a:cs typeface="Arial"/>
              </a:rPr>
              <a:t>ㅊ</a:t>
            </a:r>
            <a:r>
              <a:rPr lang="ko-KR" altLang="en-US" dirty="0" err="1">
                <a:ea typeface="맑은 고딕"/>
                <a:cs typeface="Arial"/>
              </a:rPr>
              <a:t>자음이</a:t>
            </a:r>
            <a:r>
              <a:rPr lang="ko-KR" altLang="en-US" dirty="0">
                <a:ea typeface="맑은 고딕"/>
                <a:cs typeface="Arial"/>
              </a:rPr>
              <a:t> 나와요.</a:t>
            </a:r>
          </a:p>
          <a:p>
            <a:r>
              <a:rPr lang="ko-KR" altLang="en-US" dirty="0" smtClean="0">
                <a:ea typeface="맑은 고딕"/>
                <a:cs typeface="Arial"/>
              </a:rPr>
              <a:t>다 함께 </a:t>
            </a:r>
            <a:r>
              <a:rPr lang="en-US" altLang="ko-KR" dirty="0">
                <a:ea typeface="맑은 고딕"/>
                <a:cs typeface="Arial"/>
              </a:rPr>
              <a:t>‘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치읓</a:t>
            </a:r>
            <a:r>
              <a:rPr lang="en-US" altLang="ko-KR" sz="2000" dirty="0">
                <a:solidFill>
                  <a:srgbClr val="FFC000"/>
                </a:solidFill>
                <a:ea typeface="맑은 고딕"/>
                <a:cs typeface="Arial"/>
              </a:rPr>
              <a:t>’</a:t>
            </a:r>
            <a:r>
              <a:rPr lang="ko-KR" altLang="en-US" sz="2000" dirty="0">
                <a:solidFill>
                  <a:srgbClr val="FFC000"/>
                </a:solidFill>
                <a:ea typeface="맑은 고딕"/>
                <a:cs typeface="Arial"/>
              </a:rPr>
              <a:t> </a:t>
            </a:r>
            <a:r>
              <a:rPr lang="ko-KR" altLang="en-US" dirty="0">
                <a:ea typeface="맑은 고딕"/>
                <a:cs typeface="Arial"/>
              </a:rPr>
              <a:t>하고 말하면서 순서에 따라 써 볼까요?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xmlns="" id="{B256444D-8A80-4A7B-8388-E6B35E42C0D5}"/>
              </a:ext>
            </a:extLst>
          </p:cNvPr>
          <p:cNvSpPr/>
          <p:nvPr/>
        </p:nvSpPr>
        <p:spPr>
          <a:xfrm>
            <a:off x="406986" y="4163627"/>
            <a:ext cx="2746076" cy="191800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7D1F484-35C7-4D41-9F03-4B5670F299A1}"/>
              </a:ext>
            </a:extLst>
          </p:cNvPr>
          <p:cNvSpPr txBox="1"/>
          <p:nvPr/>
        </p:nvSpPr>
        <p:spPr>
          <a:xfrm>
            <a:off x="469977" y="4471794"/>
            <a:ext cx="225305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solidFill>
                  <a:srgbClr val="FF0000"/>
                </a:solidFill>
                <a:ea typeface="맑은 고딕"/>
                <a:cs typeface="Arial"/>
              </a:rPr>
              <a:t>ㅊ</a:t>
            </a:r>
            <a:r>
              <a:rPr lang="ko-KR" altLang="en-US" dirty="0" smtClean="0"/>
              <a:t>으로 </a:t>
            </a:r>
            <a:r>
              <a:rPr lang="ko-KR" altLang="en-US" dirty="0"/>
              <a:t>만들 수 있는 단어들을</a:t>
            </a:r>
            <a:endParaRPr lang="en-US" altLang="ko-KR" dirty="0"/>
          </a:p>
          <a:p>
            <a:r>
              <a:rPr lang="ko-KR" altLang="en-US" dirty="0"/>
              <a:t>함께 따라 </a:t>
            </a:r>
            <a:r>
              <a:rPr lang="ko-KR" altLang="en-US" dirty="0" smtClean="0"/>
              <a:t>읽어 봐요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5" name="ㅊ 쓰기 1">
            <a:hlinkClick r:id="" action="ppaction://media"/>
            <a:extLst>
              <a:ext uri="{FF2B5EF4-FFF2-40B4-BE49-F238E27FC236}">
                <a16:creationId xmlns:a16="http://schemas.microsoft.com/office/drawing/2014/main" xmlns="" id="{C19F1337-1936-42F8-BF2D-D02DBF8313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88386" y="1148462"/>
            <a:ext cx="8108580" cy="456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8530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1" y="2974019"/>
            <a:ext cx="3168503" cy="167788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dirty="0">
                <a:ea typeface="맑은 고딕"/>
                <a:cs typeface="Arial"/>
              </a:rPr>
              <a:t>하나</a:t>
            </a:r>
            <a:r>
              <a:rPr lang="en-US" altLang="ko-KR" dirty="0">
                <a:ea typeface="맑은 고딕"/>
                <a:cs typeface="Arial"/>
              </a:rPr>
              <a:t>, </a:t>
            </a:r>
            <a:r>
              <a:rPr lang="ko-KR" altLang="en-US" dirty="0">
                <a:ea typeface="맑은 고딕"/>
                <a:cs typeface="Arial"/>
              </a:rPr>
              <a:t>둘 순서에 따라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3600" b="1" dirty="0" err="1">
                <a:solidFill>
                  <a:srgbClr val="FF0000"/>
                </a:solidFill>
                <a:ea typeface="맑은 고딕"/>
                <a:cs typeface="Arial"/>
              </a:rPr>
              <a:t>ㅊ</a:t>
            </a:r>
            <a:r>
              <a:rPr lang="ko-KR" altLang="en-US" sz="2000" dirty="0" err="1">
                <a:ea typeface="맑은 고딕"/>
                <a:cs typeface="Arial"/>
              </a:rPr>
              <a:t>을</a:t>
            </a:r>
            <a:r>
              <a:rPr lang="ko-KR" altLang="en-US" sz="3200" b="1" dirty="0">
                <a:solidFill>
                  <a:srgbClr val="FF0000"/>
                </a:solidFill>
                <a:ea typeface="맑은 고딕"/>
                <a:cs typeface="Arial"/>
              </a:rPr>
              <a:t> </a:t>
            </a:r>
            <a:r>
              <a:rPr lang="ko-KR" altLang="en-US" dirty="0"/>
              <a:t>알록달록</a:t>
            </a:r>
            <a:endParaRPr lang="en-US" altLang="ko-KR" dirty="0"/>
          </a:p>
          <a:p>
            <a:r>
              <a:rPr lang="ko-KR" altLang="en-US" dirty="0"/>
              <a:t>색연필로 따라 </a:t>
            </a:r>
            <a:r>
              <a:rPr lang="ko-KR" altLang="en-US" dirty="0" smtClean="0"/>
              <a:t>써 봐요</a:t>
            </a:r>
            <a:r>
              <a:rPr lang="en-US" altLang="ko-KR" dirty="0" smtClean="0"/>
              <a:t>!</a:t>
            </a:r>
            <a:r>
              <a:rPr lang="ko-KR" altLang="en-US" dirty="0" smtClean="0"/>
              <a:t> </a:t>
            </a:r>
            <a:endParaRPr lang="en-US" altLang="ko-KR" dirty="0"/>
          </a:p>
        </p:txBody>
      </p:sp>
      <p:pic>
        <p:nvPicPr>
          <p:cNvPr id="4" name="Picture 3" descr="A picture containing animal&#10;&#10;Description automatically generated">
            <a:extLst>
              <a:ext uri="{FF2B5EF4-FFF2-40B4-BE49-F238E27FC236}">
                <a16:creationId xmlns:a16="http://schemas.microsoft.com/office/drawing/2014/main" xmlns="" id="{89753811-2A4B-4C80-8BB6-76BCBD3E0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124" y="44283"/>
            <a:ext cx="4736489" cy="613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82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>
                <a:solidFill>
                  <a:srgbClr val="0070C0"/>
                </a:solidFill>
                <a:ea typeface="맑은 고딕"/>
                <a:cs typeface="Arial"/>
              </a:rPr>
              <a:t>ㅊ</a:t>
            </a:r>
            <a:r>
              <a:rPr lang="ko-KR" altLang="en-US" dirty="0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ko-KR" altLang="en-US" sz="3600" b="1" dirty="0" smtClean="0">
                <a:solidFill>
                  <a:srgbClr val="00B0F0"/>
                </a:solidFill>
                <a:ea typeface="맑은 고딕"/>
                <a:cs typeface="Arial"/>
              </a:rPr>
              <a:t>ㅏ</a:t>
            </a:r>
            <a:r>
              <a:rPr lang="ko-KR" altLang="en-US" dirty="0" smtClean="0">
                <a:ea typeface="맑은 고딕"/>
                <a:cs typeface="Arial"/>
              </a:rPr>
              <a:t>가</a:t>
            </a:r>
            <a:r>
              <a:rPr lang="ko-KR" alt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endParaRPr lang="en-US" altLang="ko-KR" sz="3600" b="1" dirty="0">
              <a:solidFill>
                <a:schemeClr val="accent4">
                  <a:lumMod val="60000"/>
                  <a:lumOff val="4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rgbClr val="002060"/>
                </a:solidFill>
                <a:ea typeface="맑은 고딕"/>
                <a:cs typeface="Arial"/>
              </a:rPr>
              <a:t>차</a:t>
            </a:r>
            <a:endParaRPr lang="en-US" altLang="ko-KR" sz="4800" b="1" dirty="0">
              <a:solidFill>
                <a:srgbClr val="002060"/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 smtClean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D487C8FE-2796-4307-8EAC-E7D3402FD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40" y="32253"/>
            <a:ext cx="4537710" cy="614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9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0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234384" y="187657"/>
            <a:ext cx="11800246" cy="5700782"/>
          </a:xfrm>
          <a:prstGeom prst="rect">
            <a:avLst/>
          </a:prstGeom>
        </p:spPr>
      </p:pic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endParaRPr lang="ko-KR" altLang="en-US" dirty="0">
              <a:solidFill>
                <a:schemeClr val="accent1">
                  <a:lumMod val="50000"/>
                </a:schemeClr>
              </a:solidFill>
              <a:latin typeface="Malgun Gothic"/>
              <a:ea typeface="Malgun Gothic"/>
              <a:cs typeface="Malgun Gothic"/>
            </a:endParaRPr>
          </a:p>
          <a:p>
            <a:pPr marL="628320" lvl="0" indent="-62832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Wingdings"/>
              <a:buNone/>
              <a:defRPr lang="en-US" altLang="ko-KR"/>
            </a:pPr>
            <a:r>
              <a:rPr lang="ko-KR" altLang="en-US" dirty="0">
                <a:solidFill>
                  <a:schemeClr val="accent1">
                    <a:lumMod val="50000"/>
                  </a:schemeClr>
                </a:solidFill>
                <a:latin typeface="Malgun Gothic"/>
                <a:ea typeface="Malgun Gothic"/>
                <a:cs typeface="Malgun Gothic"/>
              </a:rPr>
              <a:t>  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한 주간 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우리 친구들 잘 지냈나요?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           이름 불러 </a:t>
            </a:r>
            <a:r>
              <a:rPr lang="ko-KR" altLang="en-US" sz="5555" dirty="0" smtClean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볼게요</a:t>
            </a:r>
            <a:r>
              <a:rPr lang="ko-KR" altLang="en-US" sz="5555" dirty="0">
                <a:solidFill>
                  <a:schemeClr val="bg2">
                    <a:lumMod val="80000"/>
                    <a:lumOff val="2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!</a:t>
            </a:r>
          </a:p>
        </p:txBody>
      </p:sp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r>
              <a:rPr lang="ko-KR" altLang="en-US" dirty="0"/>
              <a:t>          </a:t>
            </a:r>
          </a:p>
          <a:p>
            <a:pPr marL="228600" lvl="0" indent="-508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25000"/>
              <a:buNone/>
              <a:defRPr lang="en-US" altLang="ko-KR"/>
            </a:pPr>
            <a:endParaRPr lang="ko-KR" altLang="en-US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646261" y="2199280"/>
            <a:ext cx="2175112" cy="54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김 하 임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324224" y="2668671"/>
            <a:ext cx="2924342" cy="539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/>
              <a:t>박 하 온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026987" y="3654592"/>
            <a:ext cx="2389605" cy="5440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노 영 수 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39881" y="3988803"/>
            <a:ext cx="2172369" cy="543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3000" b="1" dirty="0"/>
              <a:t>이 하 람</a:t>
            </a:r>
          </a:p>
        </p:txBody>
      </p:sp>
    </p:spTree>
    <p:extLst>
      <p:ext uri="{BB962C8B-B14F-4D97-AF65-F5344CB8AC3E}">
        <p14:creationId xmlns:p14="http://schemas.microsoft.com/office/powerpoint/2010/main" val="2058048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4" grpId="0"/>
      <p:bldP spid="10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err="1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ㅊ</a:t>
            </a:r>
            <a:r>
              <a:rPr lang="ko-KR" altLang="en-US" dirty="0" err="1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en-US" altLang="ko-KR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en-US" altLang="ko-KR" sz="3600" b="1" dirty="0">
                <a:solidFill>
                  <a:schemeClr val="accent2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l</a:t>
            </a:r>
            <a:r>
              <a:rPr lang="ko-KR" altLang="en-US" dirty="0">
                <a:ea typeface="맑은 고딕"/>
                <a:cs typeface="Arial"/>
              </a:rPr>
              <a:t>가</a:t>
            </a:r>
            <a:r>
              <a: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endParaRPr lang="en-US" altLang="ko-KR" sz="3600" b="1" dirty="0">
              <a:solidFill>
                <a:schemeClr val="accent4">
                  <a:lumMod val="60000"/>
                  <a:lumOff val="4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2">
                    <a:lumMod val="75000"/>
                  </a:schemeClr>
                </a:solidFill>
                <a:ea typeface="맑은 고딕"/>
                <a:cs typeface="Arial"/>
              </a:rPr>
              <a:t>치 </a:t>
            </a:r>
            <a:r>
              <a:rPr lang="ko-KR" altLang="en-US" sz="4800" b="1" dirty="0">
                <a:solidFill>
                  <a:schemeClr val="accent2">
                    <a:lumMod val="50000"/>
                  </a:schemeClr>
                </a:solidFill>
                <a:ea typeface="맑은 고딕"/>
                <a:cs typeface="Arial"/>
              </a:rPr>
              <a:t>마</a:t>
            </a:r>
            <a:endParaRPr lang="en-US" altLang="ko-KR" sz="4800" b="1" dirty="0">
              <a:solidFill>
                <a:schemeClr val="accent2">
                  <a:lumMod val="5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 smtClean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FC45BB61-6872-41C4-8872-4D020BDF9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477" y="82871"/>
            <a:ext cx="4514848" cy="609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046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00C31D8-8CB2-47EF-BA56-540979A7A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hlinkClick r:id="rId2"/>
            </a:endParaRPr>
          </a:p>
          <a:p>
            <a:pPr marL="114300" indent="0">
              <a:buNone/>
            </a:pPr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A58FDB7-F8AB-48B2-B70D-BD120198E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4B2D780D-22EA-44D4-8700-0A6767D527EC}"/>
              </a:ext>
            </a:extLst>
          </p:cNvPr>
          <p:cNvSpPr/>
          <p:nvPr/>
        </p:nvSpPr>
        <p:spPr>
          <a:xfrm>
            <a:off x="320420" y="2510408"/>
            <a:ext cx="3552825" cy="294322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30D8136-4C31-45E3-BDC5-D131BAADEFDF}"/>
              </a:ext>
            </a:extLst>
          </p:cNvPr>
          <p:cNvSpPr txBox="1"/>
          <p:nvPr/>
        </p:nvSpPr>
        <p:spPr>
          <a:xfrm>
            <a:off x="371475" y="3095625"/>
            <a:ext cx="274320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3600" b="1" dirty="0" err="1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ㅊ</a:t>
            </a:r>
            <a:r>
              <a:rPr lang="ko-KR" altLang="en-US" dirty="0" err="1">
                <a:solidFill>
                  <a:schemeClr val="accent6">
                    <a:lumMod val="50000"/>
                  </a:schemeClr>
                </a:solidFill>
                <a:ea typeface="맑은 고딕"/>
                <a:cs typeface="Arial"/>
              </a:rPr>
              <a:t>과</a:t>
            </a:r>
            <a:r>
              <a:rPr lang="ko-KR" altLang="en-US" dirty="0">
                <a:ea typeface="맑은 고딕"/>
                <a:cs typeface="Arial"/>
              </a:rPr>
              <a:t> </a:t>
            </a:r>
            <a:r>
              <a:rPr lang="en-US" altLang="ko-KR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r>
              <a:rPr lang="ko-KR" altLang="en-US" sz="3600" b="1" dirty="0" err="1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ㅗ</a:t>
            </a:r>
            <a:r>
              <a:rPr lang="ko-KR" altLang="en-US" dirty="0" err="1">
                <a:ea typeface="맑은 고딕"/>
                <a:cs typeface="Arial"/>
              </a:rPr>
              <a:t>가</a:t>
            </a:r>
            <a:r>
              <a:rPr lang="ko-KR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ea typeface="맑은 고딕"/>
                <a:cs typeface="Arial"/>
              </a:rPr>
              <a:t> </a:t>
            </a:r>
            <a:endParaRPr lang="en-US" altLang="ko-KR" sz="3600" b="1" dirty="0">
              <a:solidFill>
                <a:schemeClr val="accent4">
                  <a:lumMod val="60000"/>
                  <a:lumOff val="40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만나서 </a:t>
            </a:r>
            <a:endParaRPr lang="en-US" altLang="ko-KR" dirty="0">
              <a:ea typeface="맑은 고딕"/>
              <a:cs typeface="Arial"/>
            </a:endParaRPr>
          </a:p>
          <a:p>
            <a:r>
              <a:rPr lang="ko-KR" altLang="en-US" sz="4800" b="1" dirty="0">
                <a:solidFill>
                  <a:schemeClr val="accent4">
                    <a:lumMod val="75000"/>
                  </a:schemeClr>
                </a:solidFill>
                <a:ea typeface="맑은 고딕"/>
                <a:cs typeface="Arial"/>
              </a:rPr>
              <a:t>초</a:t>
            </a:r>
            <a:endParaRPr lang="en-US" altLang="ko-KR" sz="4800" b="1" dirty="0">
              <a:solidFill>
                <a:schemeClr val="accent4">
                  <a:lumMod val="75000"/>
                </a:schemeClr>
              </a:solidFill>
              <a:ea typeface="맑은 고딕"/>
              <a:cs typeface="Arial"/>
            </a:endParaRPr>
          </a:p>
          <a:p>
            <a:r>
              <a:rPr lang="ko-KR" altLang="en-US" dirty="0">
                <a:ea typeface="맑은 고딕"/>
                <a:cs typeface="Arial"/>
              </a:rPr>
              <a:t>함께 따라 </a:t>
            </a:r>
            <a:r>
              <a:rPr lang="ko-KR" altLang="en-US" dirty="0" smtClean="0">
                <a:ea typeface="맑은 고딕"/>
                <a:cs typeface="Arial"/>
              </a:rPr>
              <a:t>써 봐요</a:t>
            </a:r>
            <a:r>
              <a:rPr lang="en-US" altLang="ko-KR" dirty="0" smtClean="0">
                <a:ea typeface="맑은 고딕"/>
                <a:cs typeface="Arial"/>
              </a:rPr>
              <a:t>!</a:t>
            </a:r>
            <a:endParaRPr lang="ko-KR" altLang="en-US" dirty="0">
              <a:ea typeface="맑은 고딕"/>
              <a:cs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6A18347-7576-437A-8640-4AFE9EEB90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677" y="132583"/>
            <a:ext cx="4500373" cy="604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25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D1CA835-F977-4752-A290-1121B96C716D}"/>
              </a:ext>
            </a:extLst>
          </p:cNvPr>
          <p:cNvSpPr txBox="1"/>
          <p:nvPr/>
        </p:nvSpPr>
        <p:spPr>
          <a:xfrm>
            <a:off x="5874026" y="4611479"/>
            <a:ext cx="13516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>
                <a:solidFill>
                  <a:schemeClr val="bg1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강 물</a:t>
            </a:r>
            <a:endParaRPr lang="en-US" sz="4800" dirty="0">
              <a:solidFill>
                <a:schemeClr val="bg1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E5D7A84-6845-414E-A99C-D1411C14B7E1}"/>
              </a:ext>
            </a:extLst>
          </p:cNvPr>
          <p:cNvSpPr txBox="1"/>
          <p:nvPr/>
        </p:nvSpPr>
        <p:spPr>
          <a:xfrm>
            <a:off x="9004852" y="3156671"/>
            <a:ext cx="6799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>
                <a:solidFill>
                  <a:schemeClr val="bg1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산</a:t>
            </a:r>
            <a:endParaRPr lang="en-US" sz="4800" b="1" dirty="0">
              <a:solidFill>
                <a:schemeClr val="bg1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FD47E46-800A-41EF-9DEC-4B53AF4AC182}"/>
              </a:ext>
            </a:extLst>
          </p:cNvPr>
          <p:cNvSpPr txBox="1"/>
          <p:nvPr/>
        </p:nvSpPr>
        <p:spPr>
          <a:xfrm>
            <a:off x="300427" y="46842"/>
            <a:ext cx="11814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마당에서 가족들이 무엇을 하고 있나요</a:t>
            </a:r>
            <a:r>
              <a:rPr lang="en-US" altLang="ko-K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 </a:t>
            </a:r>
            <a:r>
              <a:rPr lang="ko-KR" alt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선생님과 함께 단어 읽기 </a:t>
            </a:r>
            <a:r>
              <a:rPr lang="ko-KR" alt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해 봐요</a:t>
            </a:r>
            <a:r>
              <a:rPr lang="en-US" altLang="ko-KR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dirty="0"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pic>
        <p:nvPicPr>
          <p:cNvPr id="3" name="Picture 2" descr="A picture containing stool&#10;&#10;Description automatically generated">
            <a:extLst>
              <a:ext uri="{FF2B5EF4-FFF2-40B4-BE49-F238E27FC236}">
                <a16:creationId xmlns:a16="http://schemas.microsoft.com/office/drawing/2014/main" xmlns="" id="{FAC2F7EE-1BC8-4D69-8D19-7AA3DE1CF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27" y="727462"/>
            <a:ext cx="5513097" cy="5469342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34C7B853-D036-40B0-8D51-599F84052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524" y="718602"/>
            <a:ext cx="6190047" cy="543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35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D1CA835-F977-4752-A290-1121B96C716D}"/>
              </a:ext>
            </a:extLst>
          </p:cNvPr>
          <p:cNvSpPr txBox="1"/>
          <p:nvPr/>
        </p:nvSpPr>
        <p:spPr>
          <a:xfrm>
            <a:off x="5874026" y="4611479"/>
            <a:ext cx="13516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dirty="0">
                <a:solidFill>
                  <a:schemeClr val="bg1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강 물</a:t>
            </a:r>
            <a:endParaRPr lang="en-US" sz="4800" dirty="0">
              <a:solidFill>
                <a:schemeClr val="bg1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E5D7A84-6845-414E-A99C-D1411C14B7E1}"/>
              </a:ext>
            </a:extLst>
          </p:cNvPr>
          <p:cNvSpPr txBox="1"/>
          <p:nvPr/>
        </p:nvSpPr>
        <p:spPr>
          <a:xfrm>
            <a:off x="9004852" y="3156671"/>
            <a:ext cx="6799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4800" b="1" dirty="0">
                <a:solidFill>
                  <a:schemeClr val="bg1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산</a:t>
            </a:r>
            <a:endParaRPr lang="en-US" sz="4800" b="1" dirty="0">
              <a:solidFill>
                <a:schemeClr val="bg1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3A87E76-F24C-4458-864B-E8F4FC6B59A1}"/>
              </a:ext>
            </a:extLst>
          </p:cNvPr>
          <p:cNvSpPr txBox="1"/>
          <p:nvPr/>
        </p:nvSpPr>
        <p:spPr>
          <a:xfrm>
            <a:off x="944545" y="144221"/>
            <a:ext cx="50930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그림을 보고 맞춰 볼까요</a:t>
            </a:r>
            <a:r>
              <a:rPr lang="en-US" altLang="ko-KR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ea"/>
                <a:ea typeface="+mj-ea"/>
              </a:rPr>
              <a:t>?</a:t>
            </a:r>
            <a:endParaRPr lang="en-US" sz="3200" dirty="0">
              <a:solidFill>
                <a:schemeClr val="accent1">
                  <a:lumMod val="60000"/>
                  <a:lumOff val="40000"/>
                </a:schemeClr>
              </a:solidFill>
              <a:latin typeface="+mj-ea"/>
              <a:ea typeface="+mj-ea"/>
            </a:endParaRPr>
          </a:p>
        </p:txBody>
      </p:sp>
      <p:pic>
        <p:nvPicPr>
          <p:cNvPr id="4" name="Picture 3" descr="A picture containing box&#10;&#10;Description automatically generated">
            <a:extLst>
              <a:ext uri="{FF2B5EF4-FFF2-40B4-BE49-F238E27FC236}">
                <a16:creationId xmlns:a16="http://schemas.microsoft.com/office/drawing/2014/main" xmlns="" id="{377F6641-C36A-4836-834F-B45AAE330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43" y="728996"/>
            <a:ext cx="10085925" cy="54479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4F8D39-405B-4779-8A51-0874CCA24036}"/>
              </a:ext>
            </a:extLst>
          </p:cNvPr>
          <p:cNvSpPr txBox="1"/>
          <p:nvPr/>
        </p:nvSpPr>
        <p:spPr>
          <a:xfrm>
            <a:off x="9545359" y="1371544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아 빠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59633A-EB36-40E5-9E1F-5A9B3B4D8E04}"/>
              </a:ext>
            </a:extLst>
          </p:cNvPr>
          <p:cNvSpPr txBox="1"/>
          <p:nvPr/>
        </p:nvSpPr>
        <p:spPr>
          <a:xfrm>
            <a:off x="9585991" y="2087014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포 도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F4FBFD0-CCB8-47A1-A98D-DF3E3CF11A49}"/>
              </a:ext>
            </a:extLst>
          </p:cNvPr>
          <p:cNvSpPr txBox="1"/>
          <p:nvPr/>
        </p:nvSpPr>
        <p:spPr>
          <a:xfrm>
            <a:off x="9584785" y="2813365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치 마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93C4182-76FD-4B91-B0F1-3DA597CB8A76}"/>
              </a:ext>
            </a:extLst>
          </p:cNvPr>
          <p:cNvSpPr txBox="1"/>
          <p:nvPr/>
        </p:nvSpPr>
        <p:spPr>
          <a:xfrm>
            <a:off x="9599438" y="3519490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err="1">
                <a:solidFill>
                  <a:schemeClr val="accent6">
                    <a:lumMod val="75000"/>
                  </a:schemeClr>
                </a:solidFill>
              </a:rPr>
              <a:t>뽀</a:t>
            </a:r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ko-KR" altLang="en-US" sz="3200" b="1" dirty="0" err="1">
                <a:solidFill>
                  <a:schemeClr val="accent6">
                    <a:lumMod val="75000"/>
                  </a:schemeClr>
                </a:solidFill>
              </a:rPr>
              <a:t>뽀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1F22808-49E7-4716-874D-985B98A89363}"/>
              </a:ext>
            </a:extLst>
          </p:cNvPr>
          <p:cNvSpPr txBox="1"/>
          <p:nvPr/>
        </p:nvSpPr>
        <p:spPr>
          <a:xfrm>
            <a:off x="9583714" y="4184454"/>
            <a:ext cx="1119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err="1">
                <a:solidFill>
                  <a:schemeClr val="accent6">
                    <a:lumMod val="75000"/>
                  </a:schemeClr>
                </a:solidFill>
              </a:rPr>
              <a:t>꼬</a:t>
            </a:r>
            <a:r>
              <a:rPr lang="ko-KR" altLang="en-US" sz="3200" b="1" dirty="0">
                <a:solidFill>
                  <a:schemeClr val="accent6">
                    <a:lumMod val="75000"/>
                  </a:schemeClr>
                </a:solidFill>
              </a:rPr>
              <a:t> 리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510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  <p:bldP spid="14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Google Shape;99;p3">
            <a:extLst>
              <a:ext uri="{FF2B5EF4-FFF2-40B4-BE49-F238E27FC236}">
                <a16:creationId xmlns:a16="http://schemas.microsoft.com/office/drawing/2014/main" xmlns="" id="{54C86769-FD05-42E4-8ACA-5AB9EA12559B}"/>
              </a:ext>
            </a:extLst>
          </p:cNvPr>
          <p:cNvSpPr txBox="1">
            <a:spLocks/>
          </p:cNvSpPr>
          <p:nvPr/>
        </p:nvSpPr>
        <p:spPr>
          <a:xfrm>
            <a:off x="151349" y="769446"/>
            <a:ext cx="4456162" cy="175181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sz="5400" kern="0" dirty="0" smtClean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동화 속으로</a:t>
            </a:r>
            <a:r>
              <a:rPr lang="en-US" altLang="ko-KR" kern="0" dirty="0" smtClean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  <a:r>
              <a:rPr lang="ko-KR" altLang="en-US" kern="0" dirty="0" smtClean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 </a:t>
            </a:r>
            <a: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/>
            </a:r>
            <a:br>
              <a:rPr lang="en-US" altLang="ko-KR" kern="0" dirty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</a:br>
            <a:r>
              <a:rPr lang="ko-KR" altLang="en-US" sz="3200" b="1" kern="0" dirty="0" smtClean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꼬마 </a:t>
            </a:r>
            <a:r>
              <a:rPr lang="ko-KR" altLang="en-US" sz="3200" b="1" kern="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도서관에 초대합니다</a:t>
            </a:r>
            <a:r>
              <a:rPr lang="en-US" altLang="ko-KR" sz="3200" b="1" kern="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.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838199" y="2989719"/>
            <a:ext cx="2852651" cy="2189845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471E2A-87EE-4D20-8975-9E64E1C6952C}"/>
              </a:ext>
            </a:extLst>
          </p:cNvPr>
          <p:cNvSpPr txBox="1"/>
          <p:nvPr/>
        </p:nvSpPr>
        <p:spPr>
          <a:xfrm>
            <a:off x="838199" y="3641342"/>
            <a:ext cx="26212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선생님이 </a:t>
            </a:r>
            <a:r>
              <a:rPr lang="ko-KR" altLang="en-US" sz="2000" dirty="0" smtClean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들려 주는 </a:t>
            </a:r>
            <a:endParaRPr lang="en-US" altLang="ko-KR" sz="2000" dirty="0"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r>
              <a:rPr lang="ko-KR" altLang="en-US" sz="20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이야기를 잘 듣고 </a:t>
            </a:r>
            <a:endParaRPr lang="en-US" altLang="ko-KR" sz="2000" dirty="0"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r>
              <a:rPr lang="ko-KR" altLang="en-US" sz="20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이야기해요</a:t>
            </a:r>
            <a:r>
              <a:rPr lang="en-US" altLang="ko-KR" sz="2000" dirty="0">
                <a:latin typeface="+mj-ea"/>
                <a:ea typeface="+mj-ea"/>
              </a:rPr>
              <a:t>.</a:t>
            </a:r>
            <a:endParaRPr lang="en-US" sz="2000" dirty="0">
              <a:latin typeface="+mj-ea"/>
              <a:ea typeface="+mj-ea"/>
            </a:endParaRP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AA406B56-01EE-47EA-9177-BA6540518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375" y="115410"/>
            <a:ext cx="6091799" cy="606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695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838199" y="2805345"/>
            <a:ext cx="3032465" cy="2374220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471E2A-87EE-4D20-8975-9E64E1C6952C}"/>
              </a:ext>
            </a:extLst>
          </p:cNvPr>
          <p:cNvSpPr txBox="1"/>
          <p:nvPr/>
        </p:nvSpPr>
        <p:spPr>
          <a:xfrm>
            <a:off x="838198" y="3521317"/>
            <a:ext cx="28648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친구들이 좋아하는</a:t>
            </a:r>
            <a:endParaRPr lang="en-US" altLang="ko-KR" sz="2400" dirty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24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책 이름을 돌아가며</a:t>
            </a:r>
            <a:endParaRPr lang="en-US" altLang="ko-KR" sz="2400" dirty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2400" dirty="0" smtClean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말해 볼까요</a:t>
            </a:r>
            <a:r>
              <a:rPr lang="en-US" altLang="ko-KR" sz="2400" dirty="0">
                <a:solidFill>
                  <a:schemeClr val="accent6">
                    <a:lumMod val="50000"/>
                  </a:schemeClr>
                </a:solidFill>
                <a:latin typeface="+mj-ea"/>
                <a:ea typeface="+mj-ea"/>
              </a:rPr>
              <a:t>?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>
                <a:solidFill>
                  <a:schemeClr val="accent4">
                    <a:lumMod val="70000"/>
                  </a:schemeClr>
                </a:solidFill>
              </a:rPr>
              <a:t>1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06887520-727F-4AE7-B03F-FCB8BFF7D2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659" y="169473"/>
            <a:ext cx="6065622" cy="601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355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b="1" dirty="0">
                <a:solidFill>
                  <a:schemeClr val="accent6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다람쥐</a:t>
            </a: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b="1" dirty="0">
                <a:solidFill>
                  <a:schemeClr val="accent6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새</a:t>
            </a: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b="1" dirty="0">
                <a:solidFill>
                  <a:schemeClr val="accent6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돼지</a:t>
            </a:r>
            <a:endParaRPr lang="en-US" altLang="ko-KR" b="1" dirty="0">
              <a:solidFill>
                <a:schemeClr val="accent6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b="1" dirty="0">
                <a:solidFill>
                  <a:schemeClr val="accent6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너구리</a:t>
            </a:r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en-US" altLang="ko-KR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605954" y="2486026"/>
            <a:ext cx="3665886" cy="3600382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2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picture containing room&#10;&#10;Description automatically generated">
            <a:extLst>
              <a:ext uri="{FF2B5EF4-FFF2-40B4-BE49-F238E27FC236}">
                <a16:creationId xmlns:a16="http://schemas.microsoft.com/office/drawing/2014/main" xmlns="" id="{2F8F2231-8C9F-4B50-9AF6-B8AD09413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840" y="140984"/>
            <a:ext cx="6293517" cy="59454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D9801F-E0C0-4CBA-AAB6-2AD084815D32}"/>
              </a:ext>
            </a:extLst>
          </p:cNvPr>
          <p:cNvSpPr txBox="1"/>
          <p:nvPr/>
        </p:nvSpPr>
        <p:spPr>
          <a:xfrm>
            <a:off x="9572626" y="540073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32F0D3A-D8A1-415C-B3D4-015F0DDCCCAD}"/>
              </a:ext>
            </a:extLst>
          </p:cNvPr>
          <p:cNvSpPr txBox="1"/>
          <p:nvPr/>
        </p:nvSpPr>
        <p:spPr>
          <a:xfrm>
            <a:off x="6900862" y="549695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3756E1B-7848-4634-8932-8D4AAD60D1CE}"/>
              </a:ext>
            </a:extLst>
          </p:cNvPr>
          <p:cNvSpPr txBox="1"/>
          <p:nvPr/>
        </p:nvSpPr>
        <p:spPr>
          <a:xfrm>
            <a:off x="5550553" y="5396901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CFC65C6-58E8-46C1-BF7E-314DA9D9BB32}"/>
              </a:ext>
            </a:extLst>
          </p:cNvPr>
          <p:cNvSpPr txBox="1"/>
          <p:nvPr/>
        </p:nvSpPr>
        <p:spPr>
          <a:xfrm>
            <a:off x="8269696" y="545845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02899C6-CAF1-4E8C-AAD9-35ED3ACA577D}"/>
              </a:ext>
            </a:extLst>
          </p:cNvPr>
          <p:cNvSpPr txBox="1"/>
          <p:nvPr/>
        </p:nvSpPr>
        <p:spPr>
          <a:xfrm>
            <a:off x="709402" y="3244334"/>
            <a:ext cx="2579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누가 먼저 도착했나요</a:t>
            </a:r>
            <a:r>
              <a:rPr lang="en-US" altLang="ko-KR" sz="2000" b="1" dirty="0">
                <a:solidFill>
                  <a:schemeClr val="accent6">
                    <a:lumMod val="5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  <a:endParaRPr lang="en-US" sz="2000" b="1" dirty="0">
              <a:solidFill>
                <a:schemeClr val="accent6">
                  <a:lumMod val="5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4481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r>
              <a:rPr lang="ko-KR" altLang="en-US" sz="32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838199" y="2662203"/>
            <a:ext cx="3343184" cy="1537893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471E2A-87EE-4D20-8975-9E64E1C6952C}"/>
              </a:ext>
            </a:extLst>
          </p:cNvPr>
          <p:cNvSpPr txBox="1"/>
          <p:nvPr/>
        </p:nvSpPr>
        <p:spPr>
          <a:xfrm>
            <a:off x="896471" y="2943528"/>
            <a:ext cx="29514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너구리는 무엇을 </a:t>
            </a:r>
            <a:endParaRPr lang="en-US" altLang="ko-KR" sz="28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좋아하나요</a:t>
            </a:r>
            <a:r>
              <a:rPr lang="en-US" altLang="ko-KR" sz="28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?</a:t>
            </a: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3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xmlns="" id="{D438246E-66E9-4913-AD0D-D1119B9C3458}"/>
              </a:ext>
            </a:extLst>
          </p:cNvPr>
          <p:cNvSpPr/>
          <p:nvPr/>
        </p:nvSpPr>
        <p:spPr>
          <a:xfrm>
            <a:off x="813322" y="4281882"/>
            <a:ext cx="3343184" cy="1537893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젖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7A888A8-A356-4A41-A6DC-E2C279F60EC6}"/>
              </a:ext>
            </a:extLst>
          </p:cNvPr>
          <p:cNvSpPr txBox="1"/>
          <p:nvPr/>
        </p:nvSpPr>
        <p:spPr>
          <a:xfrm>
            <a:off x="950653" y="4552183"/>
            <a:ext cx="1120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4300" indent="0">
              <a:buNone/>
              <a:defRPr lang="en-US" altLang="ko-KR"/>
            </a:pPr>
            <a:r>
              <a:rPr lang="ko-KR" altLang="en-US" sz="3200" b="1" dirty="0">
                <a:solidFill>
                  <a:schemeClr val="accent6">
                    <a:lumMod val="50000"/>
                  </a:schemeClr>
                </a:solidFill>
              </a:rPr>
              <a:t>곤충</a:t>
            </a:r>
          </a:p>
        </p:txBody>
      </p:sp>
      <p:pic>
        <p:nvPicPr>
          <p:cNvPr id="5" name="Picture 4" descr="A picture containing text, screenshot&#10;&#10;Description automatically generated">
            <a:extLst>
              <a:ext uri="{FF2B5EF4-FFF2-40B4-BE49-F238E27FC236}">
                <a16:creationId xmlns:a16="http://schemas.microsoft.com/office/drawing/2014/main" xmlns="" id="{2C1265FB-BB17-4E61-9AF7-EF4EB10C3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216" y="79899"/>
            <a:ext cx="6264935" cy="606739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13D4867C-2981-445A-BF89-3F6768F2FB08}"/>
              </a:ext>
            </a:extLst>
          </p:cNvPr>
          <p:cNvCxnSpPr/>
          <p:nvPr/>
        </p:nvCxnSpPr>
        <p:spPr>
          <a:xfrm>
            <a:off x="7124700" y="5343525"/>
            <a:ext cx="2476500" cy="47625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B700E161-BE9D-4E05-BAA8-0BDC1EC98163}"/>
              </a:ext>
            </a:extLst>
          </p:cNvPr>
          <p:cNvCxnSpPr/>
          <p:nvPr/>
        </p:nvCxnSpPr>
        <p:spPr>
          <a:xfrm flipV="1">
            <a:off x="7086600" y="5372100"/>
            <a:ext cx="2476500" cy="40957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11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xmlns="" id="{B1BD3FD4-F1CF-41EF-910F-5414B290C24F}"/>
              </a:ext>
            </a:extLst>
          </p:cNvPr>
          <p:cNvSpPr/>
          <p:nvPr/>
        </p:nvSpPr>
        <p:spPr>
          <a:xfrm>
            <a:off x="591766" y="2222299"/>
            <a:ext cx="3580183" cy="1860314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F471E2A-87EE-4D20-8975-9E64E1C6952C}"/>
              </a:ext>
            </a:extLst>
          </p:cNvPr>
          <p:cNvSpPr txBox="1"/>
          <p:nvPr/>
        </p:nvSpPr>
        <p:spPr>
          <a:xfrm>
            <a:off x="744167" y="2612358"/>
            <a:ext cx="331052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꿀꿀이 돼지에게는 </a:t>
            </a:r>
            <a:endParaRPr lang="en-US" altLang="ko-KR" sz="28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어떤 책을 </a:t>
            </a:r>
            <a:endParaRPr lang="en-US" altLang="ko-KR" sz="2800" b="1" dirty="0">
              <a:solidFill>
                <a:schemeClr val="accent2">
                  <a:lumMod val="75000"/>
                </a:schemeClr>
              </a:solidFill>
              <a:latin typeface="+mj-ea"/>
              <a:ea typeface="+mj-ea"/>
            </a:endParaRPr>
          </a:p>
          <a:p>
            <a:r>
              <a:rPr lang="ko-KR" altLang="en-US" sz="28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골라 주셨나요</a:t>
            </a:r>
            <a:r>
              <a:rPr lang="en-US" altLang="ko-KR" sz="2800" b="1" dirty="0"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?</a:t>
            </a: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4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5027E031-036E-41DB-AAFD-37DDF09DB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276" y="20080"/>
            <a:ext cx="6340460" cy="6156883"/>
          </a:xfrm>
          <a:prstGeom prst="rect">
            <a:avLst/>
          </a:prstGeom>
        </p:spPr>
      </p:pic>
      <p:sp>
        <p:nvSpPr>
          <p:cNvPr id="11" name="Arrow: Pentagon 10">
            <a:extLst>
              <a:ext uri="{FF2B5EF4-FFF2-40B4-BE49-F238E27FC236}">
                <a16:creationId xmlns:a16="http://schemas.microsoft.com/office/drawing/2014/main" xmlns="" id="{B8FC124E-6A25-4E22-9B0B-122D7F6A3986}"/>
              </a:ext>
            </a:extLst>
          </p:cNvPr>
          <p:cNvSpPr/>
          <p:nvPr/>
        </p:nvSpPr>
        <p:spPr>
          <a:xfrm>
            <a:off x="591767" y="4316649"/>
            <a:ext cx="3233445" cy="1360251"/>
          </a:xfrm>
          <a:prstGeom prst="homePlat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6E1B07A-AD44-4EF2-AA3F-9112C9976951}"/>
              </a:ext>
            </a:extLst>
          </p:cNvPr>
          <p:cNvSpPr txBox="1"/>
          <p:nvPr/>
        </p:nvSpPr>
        <p:spPr>
          <a:xfrm>
            <a:off x="1052792" y="4704386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>
                <a:solidFill>
                  <a:srgbClr val="7030A0"/>
                </a:solidFill>
              </a:rPr>
              <a:t>요리책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1F1954-5620-414B-9591-14EB5BC93A70}"/>
              </a:ext>
            </a:extLst>
          </p:cNvPr>
          <p:cNvSpPr txBox="1"/>
          <p:nvPr/>
        </p:nvSpPr>
        <p:spPr>
          <a:xfrm>
            <a:off x="4828610" y="5442231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/>
              <a:t>노래</a:t>
            </a:r>
            <a:endParaRPr lang="en-US" sz="3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E83679-0820-4B9D-88B4-FAAECDDF854C}"/>
              </a:ext>
            </a:extLst>
          </p:cNvPr>
          <p:cNvSpPr txBox="1"/>
          <p:nvPr/>
        </p:nvSpPr>
        <p:spPr>
          <a:xfrm>
            <a:off x="6728259" y="5455679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/>
              <a:t>곤충</a:t>
            </a:r>
            <a:endParaRPr lang="en-US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5B2A04-8E18-4493-BC1C-BA176E855579}"/>
              </a:ext>
            </a:extLst>
          </p:cNvPr>
          <p:cNvSpPr txBox="1"/>
          <p:nvPr/>
        </p:nvSpPr>
        <p:spPr>
          <a:xfrm>
            <a:off x="8715310" y="5442230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/>
              <a:t>음식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01711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" grpId="0"/>
      <p:bldP spid="5" grpId="0"/>
      <p:bldP spid="7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 marL="114300" indent="0">
              <a:buNone/>
              <a:defRPr lang="en-US" altLang="ko-KR"/>
            </a:pPr>
            <a:endParaRPr lang="ko-KR" altLang="en-US" dirty="0"/>
          </a:p>
          <a:p>
            <a:pPr>
              <a:defRPr lang="en-US" altLang="ko-KR"/>
            </a:pPr>
            <a:endParaRPr lang="ko-KR" altLang="en-US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xmlns="" id="{A837A1EA-8EA2-404D-9B24-4FE6EBDE926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Google Shape;99;p3">
            <a:extLst>
              <a:ext uri="{FF2B5EF4-FFF2-40B4-BE49-F238E27FC236}">
                <a16:creationId xmlns:a16="http://schemas.microsoft.com/office/drawing/2014/main" xmlns="" id="{F36E27C2-DDC4-44BF-A2B7-4FFEC9950433}"/>
              </a:ext>
            </a:extLst>
          </p:cNvPr>
          <p:cNvSpPr txBox="1">
            <a:spLocks/>
          </p:cNvSpPr>
          <p:nvPr/>
        </p:nvSpPr>
        <p:spPr>
          <a:xfrm>
            <a:off x="838199" y="383286"/>
            <a:ext cx="743352" cy="147135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91424" tIns="45700" rIns="91424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25000"/>
              <a:defRPr lang="en-US" altLang="ko-KR"/>
            </a:pPr>
            <a:r>
              <a:rPr lang="ko-KR" altLang="en-US" kern="0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en-US" altLang="ko-KR" sz="5400" kern="0" dirty="0">
                <a:solidFill>
                  <a:schemeClr val="accent4">
                    <a:lumMod val="70000"/>
                  </a:schemeClr>
                </a:solidFill>
              </a:rPr>
              <a:t>5</a:t>
            </a:r>
            <a:endParaRPr lang="ko-KR" altLang="en-US" kern="0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 descr="A picture containing screenshot&#10;&#10;Description automatically generated">
            <a:extLst>
              <a:ext uri="{FF2B5EF4-FFF2-40B4-BE49-F238E27FC236}">
                <a16:creationId xmlns:a16="http://schemas.microsoft.com/office/drawing/2014/main" xmlns="" id="{94631417-DA1B-474F-96CB-EF381773B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058" y="45284"/>
            <a:ext cx="6170491" cy="60872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BD3F4FA-7DB7-4779-8643-EAD9C5F15C0B}"/>
              </a:ext>
            </a:extLst>
          </p:cNvPr>
          <p:cNvSpPr txBox="1"/>
          <p:nvPr/>
        </p:nvSpPr>
        <p:spPr>
          <a:xfrm>
            <a:off x="5764862" y="5541226"/>
            <a:ext cx="1537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/>
              <a:t>읽어 주세요</a:t>
            </a:r>
            <a:endParaRPr lang="en-US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63CEE7-9744-440A-BCB3-2FFC4C8B18E0}"/>
              </a:ext>
            </a:extLst>
          </p:cNvPr>
          <p:cNvSpPr txBox="1"/>
          <p:nvPr/>
        </p:nvSpPr>
        <p:spPr>
          <a:xfrm>
            <a:off x="8133067" y="5550791"/>
            <a:ext cx="1537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/>
              <a:t>도와 주세요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458990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DA7A64-7BEE-4BDD-A1E9-62FA19375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  <a:cs typeface="Microsoft GothicNeo" panose="020B0503020000020004" pitchFamily="34" charset="-127"/>
              </a:rPr>
              <a:t>&lt;10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차시</a:t>
            </a:r>
            <a:r>
              <a:rPr lang="en-US" altLang="ko-KR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&gt;</a:t>
            </a:r>
            <a:r>
              <a:rPr lang="ko-KR" altLang="en-US" sz="5400" b="1" kern="1200" dirty="0">
                <a:solidFill>
                  <a:schemeClr val="accent4">
                    <a:lumMod val="75000"/>
                  </a:schemeClr>
                </a:solidFill>
                <a:latin typeface="Microsoft GothicNeo" panose="020B0503020000020004" pitchFamily="34" charset="-127"/>
                <a:ea typeface="Microsoft GothicNeo" panose="020B0503020000020004" pitchFamily="34" charset="-127"/>
                <a:cs typeface="Microsoft GothicNeo" panose="020B0503020000020004" pitchFamily="34" charset="-127"/>
              </a:rPr>
              <a:t> 목표 및 배울 내용</a:t>
            </a:r>
            <a:endParaRPr lang="en-US" sz="5400" b="1" kern="1200" dirty="0">
              <a:solidFill>
                <a:schemeClr val="accent4">
                  <a:lumMod val="75000"/>
                </a:schemeClr>
              </a:solidFill>
              <a:latin typeface="Microsoft GothicNeo" panose="020B0503020000020004" pitchFamily="34" charset="-127"/>
              <a:ea typeface="Microsoft GothicNeo" panose="020B0503020000020004" pitchFamily="34" charset="-127"/>
              <a:cs typeface="Microsoft GothicNeo" panose="020B0503020000020004" pitchFamily="34" charset="-127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065B6EA-1F3C-40F4-B060-E61863F22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한글이 야호를 보고 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기차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마차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치마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고추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유모차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, 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n-ea"/>
              </a:rPr>
              <a:t>보리차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단어를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자음을 복습해요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치읓을 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써 보고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치읓으로 만들어진 단어 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차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치마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초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  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꼬마 도서관에 초대합니다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동화를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읽고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,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바다 기차를 타고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동화를 보고 내용을 이해해요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&lt;</a:t>
            </a:r>
            <a:r>
              <a:rPr lang="ko-KR" altLang="en-US" sz="4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차렷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 자동차 출동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&gt;-‘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ㅊ</a:t>
            </a:r>
            <a:r>
              <a:rPr lang="en-US" altLang="ko-KR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’</a:t>
            </a:r>
            <a:r>
              <a:rPr lang="ko-KR" altLang="en-US" sz="40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으로 </a:t>
            </a:r>
            <a:r>
              <a:rPr lang="ko-KR" altLang="en-US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시작하는 동요 노래를 배워요</a:t>
            </a:r>
            <a:r>
              <a:rPr lang="en-US" altLang="ko-KR" sz="4000" dirty="0">
                <a:solidFill>
                  <a:schemeClr val="bg2">
                    <a:lumMod val="60000"/>
                    <a:lumOff val="40000"/>
                  </a:schemeClr>
                </a:solidFill>
                <a:latin typeface="+mj-ea"/>
              </a:rPr>
              <a:t>.</a:t>
            </a:r>
            <a:endParaRPr lang="en-US" sz="4000" dirty="0">
              <a:solidFill>
                <a:schemeClr val="bg2">
                  <a:lumMod val="60000"/>
                  <a:lumOff val="40000"/>
                </a:schemeClr>
              </a:solidFill>
              <a:latin typeface="+mj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1CF881CD-2A33-4A7C-BC10-55683D40E72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0924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2A8F5E8-6CAE-4108-BEBA-4D0B7BEA371E}"/>
              </a:ext>
            </a:extLst>
          </p:cNvPr>
          <p:cNvSpPr/>
          <p:nvPr/>
        </p:nvSpPr>
        <p:spPr>
          <a:xfrm>
            <a:off x="3595044" y="5723958"/>
            <a:ext cx="1159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https://www.youtube.com/watch?v=ft1Q5x8fFlQ</a:t>
            </a:r>
            <a:endParaRPr lang="en-US" dirty="0"/>
          </a:p>
        </p:txBody>
      </p:sp>
      <p:pic>
        <p:nvPicPr>
          <p:cNvPr id="3" name="Online Media 2" title="[￫ﾈﾄ￫ﾦﾬ￫ﾏﾙ￭ﾙﾔ] ￫ﾰﾔ￫ﾋﾤ ￪ﾸﾰ￬ﾰﾨ￫ﾥﾼ ￭ﾃﾀ￪ﾳﾠ | ￬ﾜﾠ￬ﾕﾄ￫ﾏﾙ￭ﾙﾔ | ￬ﾝﾸ￬ﾄﾱ￫ﾏﾙ￭ﾙﾔ | ￫ﾈﾄ￫ﾦﾬ￫ﾆﾀ￬ﾝﾴ">
            <a:hlinkClick r:id="" action="ppaction://media"/>
            <a:extLst>
              <a:ext uri="{FF2B5EF4-FFF2-40B4-BE49-F238E27FC236}">
                <a16:creationId xmlns:a16="http://schemas.microsoft.com/office/drawing/2014/main" xmlns="" id="{606F898D-1BF3-4794-9835-8FB1F32F354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496181" y="1404102"/>
            <a:ext cx="7520361" cy="4230203"/>
          </a:xfrm>
          <a:prstGeom prst="rect">
            <a:avLst/>
          </a:prstGeom>
        </p:spPr>
      </p:pic>
      <p:sp>
        <p:nvSpPr>
          <p:cNvPr id="8" name="Google Shape;99;p3">
            <a:extLst>
              <a:ext uri="{FF2B5EF4-FFF2-40B4-BE49-F238E27FC236}">
                <a16:creationId xmlns:a16="http://schemas.microsoft.com/office/drawing/2014/main" xmlns="" id="{FA29CC97-DB75-4A66-A420-E16BC721F2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4624" y="110049"/>
            <a:ext cx="11346873" cy="120440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kumimoji="0" lang="ko-KR" altLang="en-US" sz="4400" b="0" i="0" u="none" strike="noStrike" kern="1200" cap="none" normalizeH="0" dirty="0">
                <a:solidFill>
                  <a:schemeClr val="accent4">
                    <a:lumMod val="70000"/>
                  </a:schemeClr>
                </a:solidFill>
                <a:latin typeface="+mj-lt"/>
                <a:sym typeface="Calibri"/>
              </a:rPr>
              <a:t> </a:t>
            </a:r>
            <a:endParaRPr lang="ko-KR" altLang="en-US" sz="4400" dirty="0">
              <a:latin typeface="+mj-lt"/>
            </a:endParaRPr>
          </a:p>
          <a:p>
            <a:pPr algn="ctr">
              <a:defRPr lang="en-US" altLang="ko-KR"/>
            </a:pPr>
            <a:r>
              <a:rPr lang="ko-KR" altLang="en-US" dirty="0">
                <a:latin typeface="+mj-lt"/>
              </a:rPr>
              <a:t>  </a:t>
            </a:r>
            <a:r>
              <a:rPr lang="ko-KR" altLang="en-US" dirty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동화 보고 이야기해요 </a:t>
            </a:r>
            <a:r>
              <a:rPr lang="ko-KR" altLang="en-US" dirty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바다 기차를 타고</a:t>
            </a:r>
            <a:r>
              <a:rPr lang="en-US" altLang="ko-KR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 </a:t>
            </a:r>
            <a:r>
              <a:rPr lang="ko-KR" altLang="en-US" dirty="0">
                <a:ln w="25400" cap="flat" cmpd="sng" algn="ctr">
                  <a:noFill/>
                  <a:prstDash val="solid"/>
                  <a:round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50800" dir="5400000" algn="ctr" rotWithShape="0">
                    <a:schemeClr val="accent4">
                      <a:lumMod val="75000"/>
                    </a:schemeClr>
                  </a:outerShdw>
                </a:effectLst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</a:t>
            </a:r>
            <a:endParaRPr lang="ko-KR" altLang="en-US" dirty="0">
              <a:solidFill>
                <a:schemeClr val="accent5">
                  <a:lumMod val="75000"/>
                </a:schemeClr>
              </a:solidFill>
              <a:effectLst>
                <a:outerShdw blurRad="50800" dist="50800" dir="5400000" algn="ctr" rotWithShape="0">
                  <a:schemeClr val="accent4">
                    <a:lumMod val="75000"/>
                  </a:schemeClr>
                </a:outerShdw>
              </a:effectLst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defRPr lang="ko-KR" altLang="en-US"/>
            </a:pPr>
            <a:endParaRPr lang="ko-KR" alt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1349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12">
            <a:extLst>
              <a:ext uri="{FF2B5EF4-FFF2-40B4-BE49-F238E27FC236}">
                <a16:creationId xmlns:a16="http://schemas.microsoft.com/office/drawing/2014/main" xmlns="" id="{6234BCC6-39B9-47D9-8BF8-C665401AE2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water, smoke, plane, large&#10;&#10;Description automatically generated">
            <a:extLst>
              <a:ext uri="{FF2B5EF4-FFF2-40B4-BE49-F238E27FC236}">
                <a16:creationId xmlns:a16="http://schemas.microsoft.com/office/drawing/2014/main" xmlns="" id="{54B0A489-C22B-417A-9B2F-2298185CEA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2" r="-2" b="8097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8" name="Picture 7" descr="A picture containing water, outdoor, boat, ocean&#10;&#10;Description automatically generated">
            <a:extLst>
              <a:ext uri="{FF2B5EF4-FFF2-40B4-BE49-F238E27FC236}">
                <a16:creationId xmlns:a16="http://schemas.microsoft.com/office/drawing/2014/main" xmlns="" id="{D047AECA-AB0F-4D86-A19D-159A224C77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4" r="-2" b="-2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53" name="Freeform: Shape 14">
            <a:extLst>
              <a:ext uri="{FF2B5EF4-FFF2-40B4-BE49-F238E27FC236}">
                <a16:creationId xmlns:a16="http://schemas.microsoft.com/office/drawing/2014/main" xmlns="" id="{72A9CE9D-DAC3-40AF-B504-78A64A909F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4" name="Freeform: Shape 16">
            <a:extLst>
              <a:ext uri="{FF2B5EF4-FFF2-40B4-BE49-F238E27FC236}">
                <a16:creationId xmlns:a16="http://schemas.microsoft.com/office/drawing/2014/main" xmlns="" id="{506D7452-6CDE-4381-86CE-07B2459383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E5A8EF-0F70-4DF2-99AD-39B0B8A9CFBD}"/>
              </a:ext>
            </a:extLst>
          </p:cNvPr>
          <p:cNvSpPr txBox="1"/>
          <p:nvPr/>
        </p:nvSpPr>
        <p:spPr>
          <a:xfrm>
            <a:off x="110490" y="382140"/>
            <a:ext cx="5776289" cy="2774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2600" b="1" kern="1200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칙칙폭폭 바다기차가 힘차게 </a:t>
            </a:r>
            <a:r>
              <a:rPr lang="ko-KR" altLang="en-US" sz="2600" b="1" kern="1200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출발해요</a:t>
            </a:r>
            <a:r>
              <a:rPr lang="en-US" altLang="ko-KR" sz="2600" b="1" kern="1200" dirty="0" smtClean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en-US" altLang="ko-KR" sz="2600" b="1" kern="1200" dirty="0">
              <a:solidFill>
                <a:schemeClr val="accent5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b="1" kern="1200" dirty="0">
              <a:solidFill>
                <a:schemeClr val="accent5">
                  <a:lumMod val="75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2800" b="1" kern="1200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무엇이 보이나요</a:t>
            </a:r>
            <a:r>
              <a:rPr lang="en-US" altLang="ko-KR" sz="2800" b="1" kern="1200" dirty="0">
                <a:solidFill>
                  <a:schemeClr val="accent5">
                    <a:lumMod val="75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?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ko-KR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ko-KR" sz="2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5" name="Rectangle 18">
            <a:extLst>
              <a:ext uri="{FF2B5EF4-FFF2-40B4-BE49-F238E27FC236}">
                <a16:creationId xmlns:a16="http://schemas.microsoft.com/office/drawing/2014/main" xmlns="" id="{762DA937-8B55-4317-BD32-98D7AF30E3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56" name="Rectangle 20">
            <a:extLst>
              <a:ext uri="{FF2B5EF4-FFF2-40B4-BE49-F238E27FC236}">
                <a16:creationId xmlns:a16="http://schemas.microsoft.com/office/drawing/2014/main" xmlns="" id="{C52EE5A8-045B-4D39-8ED1-513334085E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A8A4437-0F35-4504-8C1D-B6B408CBC386}"/>
              </a:ext>
            </a:extLst>
          </p:cNvPr>
          <p:cNvSpPr txBox="1"/>
          <p:nvPr/>
        </p:nvSpPr>
        <p:spPr>
          <a:xfrm>
            <a:off x="2360742" y="2638658"/>
            <a:ext cx="362631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철썩 파도가 치는 푸른 바다</a:t>
            </a:r>
            <a:endParaRPr lang="en-US" altLang="ko-KR" sz="24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BAB136E-4BDA-489C-8BFE-C395D9222651}"/>
              </a:ext>
            </a:extLst>
          </p:cNvPr>
          <p:cNvSpPr txBox="1"/>
          <p:nvPr/>
        </p:nvSpPr>
        <p:spPr>
          <a:xfrm>
            <a:off x="3177085" y="5068528"/>
            <a:ext cx="2331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rgbClr val="7030A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초록빛 소나무 숲</a:t>
            </a:r>
            <a:endParaRPr lang="en-US" sz="2400" b="1" dirty="0">
              <a:solidFill>
                <a:srgbClr val="7030A0"/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13646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3DC5DD-AF03-49A6-9D1C-E5E19A70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029788" cy="4775046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b="1" dirty="0" smtClean="0">
                <a:solidFill>
                  <a:srgbClr val="FF0000"/>
                </a:solidFill>
                <a:latin typeface="+mn-ea"/>
                <a:ea typeface="+mn-ea"/>
              </a:rPr>
              <a:t>ㅊ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으로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만든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글자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ko-KR" altLang="en-US" sz="3600" b="1" dirty="0" smtClean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초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치약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참외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 </a:t>
            </a: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치마 초대  차</a:t>
            </a:r>
            <a: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/>
            </a:r>
            <a:br>
              <a:rPr lang="en-US" altLang="ko-KR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</a:br>
            <a:r>
              <a:rPr lang="ko-KR" altLang="en-US" sz="3600" b="1" dirty="0">
                <a:solidFill>
                  <a:schemeClr val="accent1">
                    <a:lumMod val="75000"/>
                  </a:schemeClr>
                </a:solidFill>
                <a:latin typeface="+mn-ea"/>
                <a:ea typeface="+mn-ea"/>
              </a:rPr>
              <a:t>부채  친구 김치</a:t>
            </a:r>
            <a:endParaRPr lang="en-US" sz="3600" b="1" dirty="0">
              <a:solidFill>
                <a:schemeClr val="accent1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xmlns="" id="{6FD9F904-FED2-4C23-A752-0AA985855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7187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close up of a piece of paper&#10;&#10;Description automatically generated">
            <a:extLst>
              <a:ext uri="{FF2B5EF4-FFF2-40B4-BE49-F238E27FC236}">
                <a16:creationId xmlns:a16="http://schemas.microsoft.com/office/drawing/2014/main" xmlns="" id="{B24497E4-9151-49CD-B63E-109CE349E8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385" y="60367"/>
            <a:ext cx="4726989" cy="61225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92F223B-B5EA-4B00-8D37-DF6F3FE453C2}"/>
              </a:ext>
            </a:extLst>
          </p:cNvPr>
          <p:cNvSpPr txBox="1"/>
          <p:nvPr/>
        </p:nvSpPr>
        <p:spPr>
          <a:xfrm>
            <a:off x="6440993" y="2521815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>
                <a:solidFill>
                  <a:srgbClr val="7030A0"/>
                </a:solidFill>
              </a:rPr>
              <a:t>ㅊ</a:t>
            </a:r>
            <a:endParaRPr lang="en-US" sz="2400" b="1" dirty="0">
              <a:solidFill>
                <a:srgbClr val="7030A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8467EC0-C18B-4F9F-A58D-0FC9D8FB28D1}"/>
              </a:ext>
            </a:extLst>
          </p:cNvPr>
          <p:cNvSpPr txBox="1"/>
          <p:nvPr/>
        </p:nvSpPr>
        <p:spPr>
          <a:xfrm>
            <a:off x="7787474" y="2600810"/>
            <a:ext cx="246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>
                <a:solidFill>
                  <a:srgbClr val="7030A0"/>
                </a:solidFill>
              </a:rPr>
              <a:t>ㅊ</a:t>
            </a:r>
            <a:endParaRPr lang="en-US" sz="2800" b="1" dirty="0">
              <a:solidFill>
                <a:srgbClr val="7030A0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CB674FDC-1C2F-4771-8DAF-681D448B04A5}"/>
              </a:ext>
            </a:extLst>
          </p:cNvPr>
          <p:cNvCxnSpPr/>
          <p:nvPr/>
        </p:nvCxnSpPr>
        <p:spPr>
          <a:xfrm>
            <a:off x="6692202" y="4642338"/>
            <a:ext cx="1577591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082AEEFB-07B0-4522-ADDF-21173401C227}"/>
              </a:ext>
            </a:extLst>
          </p:cNvPr>
          <p:cNvCxnSpPr/>
          <p:nvPr/>
        </p:nvCxnSpPr>
        <p:spPr>
          <a:xfrm flipH="1">
            <a:off x="6832879" y="4642338"/>
            <a:ext cx="1436914" cy="1195754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50D7788C-0FD7-4926-BB5C-69ED00E381D4}"/>
              </a:ext>
            </a:extLst>
          </p:cNvPr>
          <p:cNvCxnSpPr/>
          <p:nvPr/>
        </p:nvCxnSpPr>
        <p:spPr>
          <a:xfrm>
            <a:off x="7616651" y="5140171"/>
            <a:ext cx="653142" cy="697921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7529291B-D7C5-41AD-8ECE-40F675A9CC51}"/>
              </a:ext>
            </a:extLst>
          </p:cNvPr>
          <p:cNvCxnSpPr/>
          <p:nvPr/>
        </p:nvCxnSpPr>
        <p:spPr>
          <a:xfrm>
            <a:off x="7516167" y="4069582"/>
            <a:ext cx="371789" cy="572756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763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E5A8EF-0F70-4DF2-99AD-39B0B8A9CFBD}"/>
              </a:ext>
            </a:extLst>
          </p:cNvPr>
          <p:cNvSpPr txBox="1"/>
          <p:nvPr/>
        </p:nvSpPr>
        <p:spPr>
          <a:xfrm>
            <a:off x="1238565" y="322925"/>
            <a:ext cx="93925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ko-KR" altLang="en-US" sz="44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신</a:t>
            </a:r>
            <a:r>
              <a:rPr lang="ko-KR" altLang="en-US" sz="4000" dirty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나게 노래해요 </a:t>
            </a:r>
            <a:r>
              <a:rPr lang="en-US" altLang="ko-KR" sz="4000" dirty="0" smtClean="0">
                <a:solidFill>
                  <a:schemeClr val="accent4">
                    <a:lumMod val="75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– </a:t>
            </a:r>
            <a:r>
              <a:rPr lang="ko-KR" altLang="en-US" sz="4000" dirty="0">
                <a:solidFill>
                  <a:srgbClr val="FF0000"/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차렷 자동차 출동</a:t>
            </a:r>
            <a:endParaRPr lang="en-US" sz="4000" dirty="0">
              <a:solidFill>
                <a:srgbClr val="FF0000"/>
              </a:solidFill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47ABE21-B632-4477-A30E-F5B7AF9F7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585123" y="230977"/>
            <a:ext cx="1002631" cy="830225"/>
          </a:xfrm>
          <a:prstGeom prst="rect">
            <a:avLst/>
          </a:prstGeom>
        </p:spPr>
      </p:pic>
      <p:pic>
        <p:nvPicPr>
          <p:cNvPr id="2" name="Online Media 1" title="￬ﾰﾨ | ￬ﾰﾨ￫ﾠﾷ ￬ﾞﾐ￫ﾏﾙ￬ﾰﾨ ￬ﾶﾜ￫ﾏﾙ | ￭ﾕﾜ￪ﾸﾀ ￪ﾰﾀ￫ﾂﾘ￫ﾋﾤ | ￭ﾕﾑ￭ﾁﾬ￭ﾐﾁ ￭ﾕﾜ￪ﾸﾀ￬ﾆﾡ | ￭ﾕﾑ￭ﾁﾬ￭ﾐﾁ! ￬ﾝﾸ￪ﾸﾰ￫ﾏﾙ￬ﾚﾔ">
            <a:hlinkClick r:id="" action="ppaction://media"/>
            <a:extLst>
              <a:ext uri="{FF2B5EF4-FFF2-40B4-BE49-F238E27FC236}">
                <a16:creationId xmlns:a16="http://schemas.microsoft.com/office/drawing/2014/main" xmlns="" id="{EA631CDF-5403-4A3B-8FBF-30390052CC5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351314" y="1431890"/>
            <a:ext cx="7295104" cy="410349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2A8F5E8-6CAE-4108-BEBA-4D0B7BEA371E}"/>
              </a:ext>
            </a:extLst>
          </p:cNvPr>
          <p:cNvSpPr/>
          <p:nvPr/>
        </p:nvSpPr>
        <p:spPr>
          <a:xfrm>
            <a:off x="299776" y="5634305"/>
            <a:ext cx="11592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https://www.youtube.com/watch?v=YPl3ICQISKQ&amp;list=PLhzBuObIigYN_755Jg4hxFEiLdRLrKE62&amp;index=10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217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 lang="en-US" altLang="ko-KR"/>
            </a:pPr>
            <a:r>
              <a:rPr lang="ko-KR" altLang="en-US" sz="6600" b="1" dirty="0" err="1">
                <a:latin typeface="1HoonDdukbokki R" panose="02020603020101020101" pitchFamily="18" charset="-127"/>
                <a:ea typeface="1HoonDdukbokki R" panose="02020603020101020101" pitchFamily="18" charset="-127"/>
              </a:rPr>
              <a:t>숙</a:t>
            </a:r>
            <a:r>
              <a:rPr lang="ko-KR" altLang="en-US" sz="6600" b="1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 제</a:t>
            </a:r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  <a:defRPr lang="en-US" altLang="ko-KR"/>
            </a:pPr>
            <a:r>
              <a:rPr lang="en-US" altLang="ko-KR" sz="3200" dirty="0">
                <a:latin typeface="+mj-ea"/>
                <a:ea typeface="+mj-ea"/>
              </a:rPr>
              <a:t>1. </a:t>
            </a:r>
            <a:r>
              <a:rPr lang="ko-KR" altLang="en-US" sz="32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단어를</a:t>
            </a:r>
            <a:r>
              <a:rPr lang="ko-KR" altLang="en-US" sz="3200" dirty="0">
                <a:latin typeface="+mj-ea"/>
                <a:ea typeface="+mj-ea"/>
              </a:rPr>
              <a:t> </a:t>
            </a:r>
            <a:endParaRPr lang="en-US" altLang="ko-KR" sz="3200" dirty="0">
              <a:latin typeface="+mj-ea"/>
              <a:ea typeface="+mj-ea"/>
            </a:endParaRPr>
          </a:p>
          <a:p>
            <a:pPr marL="114300" indent="0">
              <a:buNone/>
              <a:defRPr lang="en-US" altLang="ko-KR"/>
            </a:pPr>
            <a:r>
              <a:rPr lang="ko-KR" altLang="en-US" sz="32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읽으면서</a:t>
            </a:r>
          </a:p>
          <a:p>
            <a:pPr>
              <a:buNone/>
              <a:defRPr lang="en-US" altLang="ko-KR"/>
            </a:pPr>
            <a:r>
              <a:rPr lang="ko-KR" altLang="en-US" sz="3200" dirty="0">
                <a:latin typeface="1HoonDdukbokki R" panose="02020603020101020101" pitchFamily="18" charset="-127"/>
                <a:ea typeface="1HoonDdukbokki R" panose="02020603020101020101" pitchFamily="18" charset="-127"/>
              </a:rPr>
              <a:t>빈칸을 </a:t>
            </a:r>
            <a:endParaRPr lang="en-US" altLang="ko-KR" sz="3200" dirty="0"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  <a:p>
            <a:pPr>
              <a:buNone/>
              <a:defRPr lang="en-US" altLang="ko-KR"/>
            </a:pPr>
            <a:r>
              <a:rPr lang="ko-KR" altLang="en-US" sz="3200" dirty="0" smtClean="0">
                <a:latin typeface="1HoonDdukbokki R" panose="02020603020101020101" pitchFamily="18" charset="-127"/>
                <a:ea typeface="1HoonDdukbokki R" panose="02020603020101020101" pitchFamily="18" charset="-127"/>
              </a:rPr>
              <a:t>채워 보세요</a:t>
            </a:r>
            <a:endParaRPr lang="ko-KR" altLang="en-US" sz="3200" dirty="0">
              <a:latin typeface="1HoonDdukbokki R" panose="02020603020101020101" pitchFamily="18" charset="-127"/>
              <a:ea typeface="1HoonDdukbokki R" panose="02020603020101020101" pitchFamily="18" charset="-12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4F444F88-C50A-47D4-B11E-C61E9689752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dirty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xmlns="" id="{798C11E1-5B78-491B-AC9D-A16387CA7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993" y="1557967"/>
            <a:ext cx="3096900" cy="4580939"/>
          </a:xfrm>
          <a:prstGeom prst="rect">
            <a:avLst/>
          </a:prstGeom>
        </p:spPr>
      </p:pic>
      <p:pic>
        <p:nvPicPr>
          <p:cNvPr id="13" name="Picture 12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429381DF-9F97-406B-AEA3-AB8F916FF8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2369" y="1484581"/>
            <a:ext cx="3162293" cy="458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849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 lang="ko-KR" altLang="en-US"/>
            </a:pPr>
            <a:r>
              <a:rPr lang="ko-KR" altLang="en-US" sz="6000" b="1" dirty="0" err="1"/>
              <a:t>숙</a:t>
            </a:r>
            <a:r>
              <a:rPr lang="ko-KR" altLang="en-US" sz="6000" b="1" dirty="0"/>
              <a:t> 제</a:t>
            </a:r>
            <a:endParaRPr lang="ko-KR" altLang="en-US" sz="5500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/>
        <p:txBody>
          <a:bodyPr vert="horz" wrap="square" lIns="91424" tIns="45700" rIns="91424" bIns="45700" anchor="t" anchorCtr="0">
            <a:normAutofit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2. </a:t>
            </a:r>
            <a:r>
              <a:rPr lang="en-US" altLang="ko-KR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  <a:hlinkClick r:id="rId2"/>
              </a:rPr>
              <a:t>Quizlet</a:t>
            </a:r>
            <a:r>
              <a:rPr lang="ko-KR" altLang="en-US" sz="5000" dirty="0">
                <a:ln w="25400" cap="flat" cmpd="sng" algn="ctr">
                  <a:solidFill>
                    <a:schemeClr val="accent6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6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altLang="en-US" dirty="0">
                <a:hlinkClick r:id="rId2"/>
              </a:rPr>
              <a:t>https://quizlet.com/_8hbii1?x=1qqt&amp;i=2tig8t</a:t>
            </a:r>
            <a:r>
              <a:rPr lang="ko-KR" altLang="en-US" sz="3000" dirty="0">
                <a:noFill/>
                <a:effectLst>
                  <a:glow rad="63500">
                    <a:schemeClr val="accent1">
                      <a:lumMod val="70000"/>
                      <a:alpha val="50000"/>
                    </a:schemeClr>
                  </a:glow>
                </a:effectLst>
              </a:rPr>
              <a:t>프린트 자ㅊㄹㅎ료를 미리 부모님들께보내주세요.온라인 수업에 아이들이 </a:t>
            </a:r>
          </a:p>
          <a:p>
            <a:pPr>
              <a:buNone/>
              <a:defRPr lang="ko-KR" altLang="en-US"/>
            </a:pPr>
            <a:endParaRPr lang="ko-KR" altLang="en-US" sz="5000" dirty="0">
              <a:ln w="25400" cap="flat" cmpd="sng" algn="ctr">
                <a:solidFill>
                  <a:schemeClr val="accent6">
                    <a:shade val="20000"/>
                  </a:schemeClr>
                </a:solidFill>
                <a:prstDash val="solid"/>
                <a:round/>
              </a:ln>
              <a:solidFill>
                <a:schemeClr val="accent6"/>
              </a:solidFill>
            </a:endParaRPr>
          </a:p>
          <a:p>
            <a:pPr>
              <a:defRPr lang="ko-KR" altLang="en-US"/>
            </a:pPr>
            <a:endParaRPr lang="ko-KR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4199355" y="546434"/>
            <a:ext cx="1002631" cy="8302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8083" y="3668278"/>
            <a:ext cx="103057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lang="ko-KR" altLang="en-US"/>
            </a:pPr>
            <a:r>
              <a:rPr lang="en-US" altLang="ko-KR" sz="2000" dirty="0" smtClean="0">
                <a:latin typeface="+mn-ea"/>
              </a:rPr>
              <a:t>&lt;</a:t>
            </a:r>
            <a:r>
              <a:rPr lang="ko-KR" altLang="en-US" sz="2000" dirty="0" smtClean="0">
                <a:latin typeface="+mn-ea"/>
              </a:rPr>
              <a:t>참고</a:t>
            </a:r>
            <a:r>
              <a:rPr lang="ko-KR" altLang="en-US" sz="2000" dirty="0">
                <a:latin typeface="+mn-ea"/>
              </a:rPr>
              <a:t>&gt;</a:t>
            </a:r>
            <a:endParaRPr lang="en-US" altLang="ko-KR" sz="2000" dirty="0">
              <a:latin typeface="+mn-ea"/>
            </a:endParaRPr>
          </a:p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이 자료는 재외동포재단에서 지원하는 한글 자료들을 중심으로 만들었습니다</a:t>
            </a:r>
            <a:r>
              <a:rPr lang="en-US" altLang="ko-KR" sz="2000" dirty="0">
                <a:latin typeface="+mn-ea"/>
              </a:rPr>
              <a:t>. </a:t>
            </a:r>
            <a:endParaRPr lang="ko-KR" altLang="en-US" sz="2000" dirty="0">
              <a:latin typeface="+mn-ea"/>
            </a:endParaRPr>
          </a:p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선생님들께서는 슬라이드 뒤에 첨부한 숙제와 자료를 미리 부모님께 보내셔서 아이들의 온라인 수업에 준비될 수 있도록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해 주세요</a:t>
            </a:r>
            <a:r>
              <a:rPr lang="ko-KR" altLang="en-US" sz="2000" dirty="0">
                <a:latin typeface="+mn-ea"/>
              </a:rPr>
              <a:t>.</a:t>
            </a:r>
          </a:p>
          <a:p>
            <a:pPr>
              <a:defRPr lang="ko-KR" altLang="en-US"/>
            </a:pPr>
            <a:r>
              <a:rPr lang="ko-KR" altLang="en-US" sz="2000" dirty="0">
                <a:latin typeface="+mn-ea"/>
              </a:rPr>
              <a:t>동영상은 상황에 따라 시간을 </a:t>
            </a:r>
            <a:r>
              <a:rPr lang="ko-KR" altLang="en-US" sz="2000" dirty="0" smtClean="0">
                <a:latin typeface="+mn-ea"/>
              </a:rPr>
              <a:t>조절해서 끊어 주셔도 </a:t>
            </a:r>
            <a:r>
              <a:rPr lang="ko-KR" altLang="en-US" sz="2000" dirty="0">
                <a:latin typeface="+mn-ea"/>
              </a:rPr>
              <a:t>됩니다.&lt;한글이 야호&gt;는 스터디 코리안에서도 보실 수 있습니다. </a:t>
            </a:r>
            <a:endParaRPr lang="en-US" altLang="ko-KR" sz="20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xmlns="" id="{F31FEEAC-72DD-4479-8F4F-CA5CD3A40A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3339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;p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lang="ko-KR" altLang="en-US"/>
            </a:pPr>
            <a:r>
              <a:rPr lang="en-US" altLang="en-US" b="1" dirty="0"/>
              <a:t>References</a:t>
            </a:r>
            <a:endParaRPr lang="ko-KR" altLang="en-US" dirty="0"/>
          </a:p>
        </p:txBody>
      </p:sp>
      <p:sp>
        <p:nvSpPr>
          <p:cNvPr id="3" name="Google Shape;19;p26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1. </a:t>
            </a:r>
            <a:r>
              <a:rPr lang="ko-KR" altLang="en-US" sz="1800" dirty="0" err="1">
                <a:solidFill>
                  <a:schemeClr val="tx1"/>
                </a:solidFill>
              </a:rPr>
              <a:t>스터디코리안</a:t>
            </a:r>
            <a:r>
              <a:rPr lang="ko-KR" altLang="en-US" sz="1800" dirty="0">
                <a:solidFill>
                  <a:schemeClr val="tx1"/>
                </a:solidFill>
              </a:rPr>
              <a:t> 한국어 강좌</a:t>
            </a:r>
            <a:r>
              <a:rPr lang="en-US" altLang="ko-KR" sz="1800" dirty="0">
                <a:solidFill>
                  <a:schemeClr val="tx1"/>
                </a:solidFill>
              </a:rPr>
              <a:t>- </a:t>
            </a:r>
            <a:r>
              <a:rPr lang="ko-KR" altLang="en-US" sz="1800" dirty="0">
                <a:solidFill>
                  <a:schemeClr val="tx1"/>
                </a:solidFill>
              </a:rPr>
              <a:t>스터디 코리안 </a:t>
            </a:r>
            <a:r>
              <a:rPr lang="ko-KR" altLang="en-US" sz="1800" dirty="0" smtClean="0">
                <a:solidFill>
                  <a:schemeClr val="tx1"/>
                </a:solidFill>
              </a:rPr>
              <a:t>한글교실 </a:t>
            </a:r>
            <a:r>
              <a:rPr lang="en-US" altLang="ko-KR" sz="1800" dirty="0" smtClean="0">
                <a:solidFill>
                  <a:schemeClr val="tx1"/>
                </a:solidFill>
              </a:rPr>
              <a:t>(</a:t>
            </a:r>
            <a:r>
              <a:rPr lang="ko-KR" altLang="en-US" sz="1800" dirty="0">
                <a:solidFill>
                  <a:schemeClr val="tx1"/>
                </a:solidFill>
              </a:rPr>
              <a:t>유아</a:t>
            </a:r>
            <a:r>
              <a:rPr lang="en-US" altLang="ko-KR" sz="1800" dirty="0">
                <a:solidFill>
                  <a:schemeClr val="tx1"/>
                </a:solidFill>
              </a:rPr>
              <a:t>)</a:t>
            </a:r>
            <a:r>
              <a:rPr lang="ko-KR" altLang="en-US" sz="1800" dirty="0">
                <a:solidFill>
                  <a:schemeClr val="tx1"/>
                </a:solidFill>
              </a:rPr>
              <a:t>   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 smtClean="0">
                <a:solidFill>
                  <a:schemeClr val="tx1"/>
                </a:solidFill>
                <a:hlinkClick r:id="rId2"/>
              </a:rPr>
              <a:t>http</a:t>
            </a:r>
            <a:r>
              <a:rPr lang="en-US" sz="1800" dirty="0">
                <a:solidFill>
                  <a:schemeClr val="tx1"/>
                </a:solidFill>
                <a:hlinkClick r:id="rId2"/>
              </a:rPr>
              <a:t>://study.korean.net/servlet/action.cls.CntsLsnAction?p_process=listPage#none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2. </a:t>
            </a:r>
            <a:r>
              <a:rPr lang="ko-KR" altLang="en-US" sz="1800" dirty="0">
                <a:solidFill>
                  <a:schemeClr val="tx1"/>
                </a:solidFill>
              </a:rPr>
              <a:t>재외동포를 위한 한국어 </a:t>
            </a:r>
            <a:r>
              <a:rPr lang="en-US" altLang="ko-KR" sz="1800" dirty="0">
                <a:solidFill>
                  <a:schemeClr val="tx1"/>
                </a:solidFill>
              </a:rPr>
              <a:t>1-1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3. </a:t>
            </a:r>
            <a:r>
              <a:rPr lang="ko-KR" altLang="en-US" sz="1800" dirty="0">
                <a:solidFill>
                  <a:schemeClr val="tx1"/>
                </a:solidFill>
              </a:rPr>
              <a:t>국어활동 </a:t>
            </a:r>
            <a:r>
              <a:rPr lang="en-US" altLang="ko-KR" sz="1800" dirty="0">
                <a:solidFill>
                  <a:schemeClr val="tx1"/>
                </a:solidFill>
              </a:rPr>
              <a:t>1-1</a:t>
            </a: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4. </a:t>
            </a:r>
            <a:r>
              <a:rPr lang="ko-KR" altLang="en-US" sz="1800" dirty="0">
                <a:solidFill>
                  <a:schemeClr val="tx1"/>
                </a:solidFill>
              </a:rPr>
              <a:t>누리와 나라의 한국어 배우기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기본교재 </a:t>
            </a:r>
            <a:r>
              <a:rPr lang="en-US" altLang="ko-KR" sz="1800" dirty="0">
                <a:solidFill>
                  <a:schemeClr val="tx1"/>
                </a:solidFill>
              </a:rPr>
              <a:t>2</a:t>
            </a:r>
            <a:r>
              <a:rPr lang="ko-KR" altLang="en-US" sz="1800" dirty="0">
                <a:solidFill>
                  <a:schemeClr val="tx1"/>
                </a:solidFill>
              </a:rPr>
              <a:t>수준</a:t>
            </a:r>
            <a:r>
              <a:rPr lang="en-US" altLang="ko-KR" sz="1800" dirty="0">
                <a:solidFill>
                  <a:schemeClr val="tx1"/>
                </a:solidFill>
              </a:rPr>
              <a:t>. </a:t>
            </a:r>
            <a:r>
              <a:rPr lang="ko-KR" altLang="en-US" sz="1800" dirty="0">
                <a:solidFill>
                  <a:schemeClr val="tx1"/>
                </a:solidFill>
              </a:rPr>
              <a:t>교육부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5. </a:t>
            </a:r>
            <a:r>
              <a:rPr lang="ko-KR" altLang="en-US" sz="1800" dirty="0">
                <a:solidFill>
                  <a:schemeClr val="tx1"/>
                </a:solidFill>
              </a:rPr>
              <a:t>한글이 야호</a:t>
            </a:r>
            <a:r>
              <a:rPr lang="en-US" altLang="ko-KR" sz="1800" dirty="0">
                <a:solidFill>
                  <a:schemeClr val="tx1"/>
                </a:solidFill>
              </a:rPr>
              <a:t>2- 3</a:t>
            </a:r>
            <a:r>
              <a:rPr lang="ko-KR" altLang="en-US" sz="1800" dirty="0">
                <a:solidFill>
                  <a:schemeClr val="tx1"/>
                </a:solidFill>
              </a:rPr>
              <a:t>권</a:t>
            </a:r>
            <a:r>
              <a:rPr lang="en-US" altLang="ko-KR" sz="1800" dirty="0">
                <a:solidFill>
                  <a:schemeClr val="tx1"/>
                </a:solidFill>
              </a:rPr>
              <a:t>. EBS</a:t>
            </a:r>
            <a:r>
              <a:rPr lang="ko-KR" altLang="en-US" sz="1800" dirty="0">
                <a:solidFill>
                  <a:schemeClr val="tx1"/>
                </a:solidFill>
              </a:rPr>
              <a:t> 미디어</a:t>
            </a:r>
            <a:r>
              <a:rPr lang="en-US" altLang="ko-KR" sz="1800" dirty="0">
                <a:solidFill>
                  <a:schemeClr val="tx1"/>
                </a:solidFill>
              </a:rPr>
              <a:t>.</a:t>
            </a:r>
            <a:endParaRPr lang="ko-KR" alt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altLang="ko-KR" sz="1800" dirty="0">
                <a:solidFill>
                  <a:schemeClr val="tx1"/>
                </a:solidFill>
              </a:rPr>
              <a:t>6. </a:t>
            </a:r>
            <a:r>
              <a:rPr lang="ko-KR" altLang="en-US" sz="1800" dirty="0">
                <a:solidFill>
                  <a:schemeClr val="tx1"/>
                </a:solidFill>
              </a:rPr>
              <a:t>한글이 야호 </a:t>
            </a:r>
            <a:r>
              <a:rPr lang="en-US" sz="18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https://www.youtube.com/watch?v=ttSt5pLCuik&amp;list=PLKDPDirFfxZRdKSXZyiheyA29H2ThE9Y1&amp;index=9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</a:rPr>
              <a:t>7. &lt;</a:t>
            </a:r>
            <a:r>
              <a:rPr lang="ko-KR" altLang="en-US" sz="1800" dirty="0">
                <a:solidFill>
                  <a:schemeClr val="tx1"/>
                </a:solidFill>
              </a:rPr>
              <a:t>바다 기차를 타고 </a:t>
            </a:r>
            <a:r>
              <a:rPr lang="en-US" altLang="ko-KR" sz="1800" dirty="0">
                <a:solidFill>
                  <a:schemeClr val="tx1"/>
                </a:solidFill>
              </a:rPr>
              <a:t>&gt;</a:t>
            </a:r>
            <a:r>
              <a:rPr lang="ko-KR" altLang="en-US" sz="1800" dirty="0">
                <a:solidFill>
                  <a:schemeClr val="tx1"/>
                </a:solidFill>
              </a:rPr>
              <a:t>동화 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https://www.youtube.com/watch?v=ft1Q5x8fFlQ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r>
              <a:rPr lang="en-US" sz="1800" dirty="0">
                <a:solidFill>
                  <a:schemeClr val="tx1"/>
                </a:solidFill>
              </a:rPr>
              <a:t>8. </a:t>
            </a:r>
            <a:r>
              <a:rPr lang="ko-KR" altLang="en-US" sz="1800" dirty="0" err="1">
                <a:solidFill>
                  <a:schemeClr val="tx1"/>
                </a:solidFill>
              </a:rPr>
              <a:t>핑크퐁</a:t>
            </a:r>
            <a:r>
              <a:rPr lang="ko-KR" altLang="en-US" sz="1800" dirty="0">
                <a:solidFill>
                  <a:schemeClr val="tx1"/>
                </a:solidFill>
              </a:rPr>
              <a:t> 동요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en-US" sz="1800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https://www.youtube.com/watch?v=c3XMVcoNX2U&amp;list=PLhzBuObIigYN_755Jg4hxFEiLdRLrKE62&amp;index=9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</a:pPr>
            <a:r>
              <a:rPr lang="ko-KR" altLang="en-US" sz="1800" dirty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  <a:p>
            <a:pPr marL="114300" indent="0">
              <a:buNone/>
              <a:defRPr lang="ko-KR" altLang="en-US"/>
            </a:pPr>
            <a:endParaRPr lang="ko-KR" altLang="en-US" sz="1800" dirty="0"/>
          </a:p>
          <a:p>
            <a:pPr>
              <a:defRPr lang="ko-KR" altLang="en-US"/>
            </a:pPr>
            <a:endParaRPr lang="ko-KR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xmlns="" id="{3310A739-F8E4-4841-9053-F288CFDE7EF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7467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75148FA7-55E8-4D7D-9333-C76D75C3D8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56643" y="-1287467"/>
            <a:ext cx="6296429" cy="925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10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3F7DF2AB-9921-4E60-A360-9AA0D0F0C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97936" y="-1268751"/>
            <a:ext cx="6147750" cy="969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0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lock&#10;&#10;Description automatically generated">
            <a:extLst>
              <a:ext uri="{FF2B5EF4-FFF2-40B4-BE49-F238E27FC236}">
                <a16:creationId xmlns:a16="http://schemas.microsoft.com/office/drawing/2014/main" xmlns="" id="{FAEFADE3-AB15-43D3-974E-E7E2A10549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47254" y="-1258244"/>
            <a:ext cx="6159643" cy="942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96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1957" y="2734298"/>
            <a:ext cx="6050962" cy="31321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</a:t>
            </a:r>
            <a:endParaRPr lang="en-US" altLang="ko-KR" sz="1900" kern="12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1900" kern="1200" dirty="0">
                <a:solidFill>
                  <a:srgbClr val="000000"/>
                </a:solidFill>
                <a:latin typeface="+mj-lt"/>
                <a:ea typeface="맑은 고딕"/>
                <a:cs typeface="+mj-cs"/>
              </a:rPr>
              <a:t>       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시작 전에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 </a:t>
            </a:r>
            <a:endParaRPr lang="ko-KR" altLang="en-US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우리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선 긋기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 </a:t>
            </a:r>
            <a:endParaRPr lang="en-US" altLang="ko-KR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놀이 하면서 </a:t>
            </a:r>
            <a:endParaRPr lang="ko-KR" altLang="en-US" sz="3600" kern="1200" dirty="0">
              <a:solidFill>
                <a:schemeClr val="accent1">
                  <a:lumMod val="60000"/>
                  <a:lumOff val="40000"/>
                </a:schemeClr>
              </a:solidFill>
              <a:latin typeface="1HoonDdukbokki R" panose="02020603020101020101" pitchFamily="18" charset="-127"/>
              <a:ea typeface="1HoonDdukbokki R" panose="02020603020101020101" pitchFamily="18" charset="-127"/>
              <a:cs typeface="Arial"/>
            </a:endParaRPr>
          </a:p>
          <a:p>
            <a:pPr algn="r">
              <a:spcBef>
                <a:spcPct val="0"/>
              </a:spcBef>
              <a:defRPr lang="en-US" altLang="ko-KR"/>
            </a:pP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        </a:t>
            </a:r>
            <a:r>
              <a:rPr lang="ko-KR" altLang="en-US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손 운동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 </a:t>
            </a:r>
            <a:r>
              <a:rPr lang="ko-KR" altLang="en-US" sz="3600" kern="1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  <a:cs typeface="+mj-cs"/>
              </a:rPr>
              <a:t>해 볼까요</a:t>
            </a:r>
            <a:r>
              <a:rPr lang="en-US" altLang="ko-KR" sz="36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ea"/>
                <a:ea typeface="+mj-ea"/>
                <a:cs typeface="+mj-cs"/>
              </a:rPr>
              <a:t>?</a:t>
            </a:r>
            <a:r>
              <a:rPr lang="en-US" altLang="ko-KR" sz="1900" kern="12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ea"/>
                <a:ea typeface="+mj-ea"/>
                <a:cs typeface="+mj-cs"/>
              </a:rPr>
              <a:t> </a:t>
            </a:r>
            <a:endParaRPr lang="en-US" altLang="ko-KR" sz="1900" kern="1200" dirty="0">
              <a:solidFill>
                <a:schemeClr val="accent1">
                  <a:lumMod val="60000"/>
                  <a:lumOff val="40000"/>
                </a:schemeClr>
              </a:solidFill>
              <a:latin typeface="+mj-ea"/>
              <a:ea typeface="+mj-ea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862482" y="2564241"/>
            <a:ext cx="877866" cy="869000"/>
          </a:xfrm>
          <a:prstGeom prst="rect">
            <a:avLst/>
          </a:prstGeom>
        </p:spPr>
      </p:pic>
      <p:sp>
        <p:nvSpPr>
          <p:cNvPr id="4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 err="1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" sz="1200" b="1" i="0" u="none" strike="noStrike" kern="0" cap="none" spc="0" normalizeH="0"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defTabSz="885826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 dirty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DC3FC72B-5D0A-401E-A3B1-34D6FDCDAC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484" y="135187"/>
            <a:ext cx="4737003" cy="604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191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animal&#10;&#10;Description automatically generated">
            <a:extLst>
              <a:ext uri="{FF2B5EF4-FFF2-40B4-BE49-F238E27FC236}">
                <a16:creationId xmlns:a16="http://schemas.microsoft.com/office/drawing/2014/main" xmlns="" id="{B8086A56-97AA-4898-B226-3126DD1EC8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23932" y="-1394659"/>
            <a:ext cx="6551154" cy="972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66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4066CAC6-4C62-41BE-A3D9-45F264E6C4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25762" y="-1238823"/>
            <a:ext cx="6407099" cy="955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38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763578" y="160260"/>
            <a:ext cx="11039616" cy="11710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24" tIns="45700" rIns="91424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  <a:defRPr lang="en-US" altLang="ko-KR"/>
            </a:pP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</a:rPr>
              <a:t> </a:t>
            </a:r>
            <a:r>
              <a:rPr lang="ko-KR" altLang="en-US" dirty="0">
                <a:solidFill>
                  <a:schemeClr val="accent4">
                    <a:lumMod val="70000"/>
                  </a:schemeClr>
                </a:solidFill>
                <a:latin typeface="1HoonDdukbokki R" panose="02020603020101020101" pitchFamily="18" charset="-127"/>
                <a:ea typeface="1HoonDdukbokki R" panose="02020603020101020101" pitchFamily="18" charset="-127"/>
              </a:rPr>
              <a:t>보고 듣고 이야기해요 </a:t>
            </a:r>
            <a:r>
              <a:rPr lang="en-US" altLang="ko-KR" sz="4800" dirty="0">
                <a:solidFill>
                  <a:schemeClr val="accent4">
                    <a:lumMod val="70000"/>
                  </a:schemeClr>
                </a:solidFill>
                <a:latin typeface="+mj-ea"/>
                <a:ea typeface="+mj-ea"/>
              </a:rPr>
              <a:t>-</a:t>
            </a:r>
            <a:r>
              <a:rPr lang="ko-KR" altLang="en-US" sz="3600" dirty="0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+mj-ea"/>
                <a:ea typeface="+mj-ea"/>
              </a:rPr>
              <a:t>한글이 야호-차 차 </a:t>
            </a:r>
            <a:r>
              <a:rPr lang="ko-KR" altLang="en-US" sz="3600" dirty="0" err="1">
                <a:ln w="25400" cap="flat" cmpd="sng" algn="ctr">
                  <a:solidFill>
                    <a:schemeClr val="accent5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5"/>
                </a:solidFill>
                <a:latin typeface="+mj-ea"/>
                <a:ea typeface="+mj-ea"/>
              </a:rPr>
              <a:t>차</a:t>
            </a:r>
            <a:endParaRPr lang="ko-KR" altLang="en-US" dirty="0">
              <a:ln w="25400" cap="flat" cmpd="sng" algn="ctr">
                <a:solidFill>
                  <a:schemeClr val="accent5">
                    <a:shade val="20000"/>
                  </a:schemeClr>
                </a:solidFill>
                <a:prstDash val="solid"/>
                <a:round/>
              </a:ln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9000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Online Media 1" title="￭ﾕﾜ￪ﾸﾀ￬ﾝﾴ ￬ﾕﾼ￭ﾘﾸ 2 (Hangul Yaho 2) - ￬ﾰﾨ￬ﾰﾨ￬ﾰﾨ">
            <a:hlinkClick r:id="" action="ppaction://media"/>
            <a:extLst>
              <a:ext uri="{FF2B5EF4-FFF2-40B4-BE49-F238E27FC236}">
                <a16:creationId xmlns:a16="http://schemas.microsoft.com/office/drawing/2014/main" xmlns="" id="{92813D97-6D77-463A-BE57-A83835E9D5B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49876" y="1433692"/>
            <a:ext cx="7892248" cy="435526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03109D5-323A-4C7E-ACE2-EA71C3A51639}"/>
              </a:ext>
            </a:extLst>
          </p:cNvPr>
          <p:cNvSpPr/>
          <p:nvPr/>
        </p:nvSpPr>
        <p:spPr>
          <a:xfrm>
            <a:off x="6501652" y="5801285"/>
            <a:ext cx="53620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https://www.youtube.com/watch?v=vZmovGqjtG4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244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 찾기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B4D5EC34-5701-4027-ADF2-546CADA9B0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031" y="2663301"/>
            <a:ext cx="5632452" cy="3513662"/>
          </a:xfrm>
          <a:prstGeom prst="rect">
            <a:avLst/>
          </a:prstGeom>
        </p:spPr>
      </p:pic>
      <p:pic>
        <p:nvPicPr>
          <p:cNvPr id="7" name="Picture 6" descr="A picture containing grass, train, black, knife&#10;&#10;Description automatically generated">
            <a:extLst>
              <a:ext uri="{FF2B5EF4-FFF2-40B4-BE49-F238E27FC236}">
                <a16:creationId xmlns:a16="http://schemas.microsoft.com/office/drawing/2014/main" xmlns="" id="{C6C986E6-E4B5-4DDD-BEB6-0A976A910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424" y="2663301"/>
            <a:ext cx="4477085" cy="351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93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 찾기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xmlns="" id="{84992D5B-FE20-4EEE-9729-3D510904DA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11" y="2571750"/>
            <a:ext cx="5368462" cy="3605213"/>
          </a:xfrm>
          <a:prstGeom prst="rect">
            <a:avLst/>
          </a:prstGeom>
        </p:spPr>
      </p:pic>
      <p:pic>
        <p:nvPicPr>
          <p:cNvPr id="8" name="Picture 7" descr="A picture containing grass, standing, green, sheep&#10;&#10;Description automatically generated">
            <a:extLst>
              <a:ext uri="{FF2B5EF4-FFF2-40B4-BE49-F238E27FC236}">
                <a16:creationId xmlns:a16="http://schemas.microsoft.com/office/drawing/2014/main" xmlns="" id="{8BFCF1D5-D63D-41F0-AA3A-FF3DE29DE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475" y="2571750"/>
            <a:ext cx="4127020" cy="36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49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 찾기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xmlns="" id="{F377E8DE-B100-4050-A04A-4D98C378E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76525"/>
            <a:ext cx="5485762" cy="35004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236B928-B47F-4A7F-983F-D6DFE12705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862" y="2676525"/>
            <a:ext cx="3984051" cy="35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491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>
            <a:spLocks noGrp="1"/>
          </p:cNvSpPr>
          <p:nvPr>
            <p:ph type="title"/>
          </p:nvPr>
        </p:nvSpPr>
        <p:spPr>
          <a:xfrm>
            <a:off x="838200" y="4248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wrap="square" lIns="91424" tIns="45700" rIns="91424" bIns="45700" anchor="ctr" anchorCtr="0">
            <a:normAutofit fontScale="90000"/>
          </a:bodyPr>
          <a:lstStyle/>
          <a:p>
            <a:pPr>
              <a:defRPr lang="en-US" altLang="ko-KR"/>
            </a:pP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&lt;</a:t>
            </a:r>
            <a:r>
              <a:rPr lang="ko-KR" altLang="en-US" sz="4800" b="1" dirty="0" smtClean="0">
                <a:solidFill>
                  <a:srgbClr val="FF0000"/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 찾기</a:t>
            </a:r>
            <a:r>
              <a:rPr lang="ko-KR" sz="4800" b="1" dirty="0" smtClean="0"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&gt;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이야기 속 </a:t>
            </a:r>
            <a:r>
              <a:rPr lang="ko-KR" altLang="en-US" sz="4800" b="1" dirty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단어를 </a:t>
            </a:r>
            <a:r>
              <a:rPr lang="ko-KR" altLang="en-US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찾아 봐요</a:t>
            </a:r>
            <a:r>
              <a:rPr lang="en-US" altLang="ko-KR" sz="4800" b="1" dirty="0" smtClean="0">
                <a:solidFill>
                  <a:schemeClr val="accent6">
                    <a:lumMod val="70000"/>
                  </a:schemeClr>
                </a:solidFill>
                <a:latin typeface="Microsoft GothicNeo" panose="020B0500000101010101" pitchFamily="34" charset="-127"/>
                <a:ea typeface="Microsoft GothicNeo" panose="020B0500000101010101" pitchFamily="34" charset="-127"/>
                <a:cs typeface="Microsoft GothicNeo" panose="020B0500000101010101" pitchFamily="34" charset="-127"/>
              </a:rPr>
              <a:t>.</a:t>
            </a:r>
            <a:endParaRPr lang="ko-KR" altLang="en-US" sz="4800" b="1" dirty="0">
              <a:solidFill>
                <a:schemeClr val="bg2">
                  <a:lumMod val="70000"/>
                </a:schemeClr>
              </a:solidFill>
              <a:latin typeface="Microsoft GothicNeo" panose="020B0500000101010101" pitchFamily="34" charset="-127"/>
              <a:ea typeface="Microsoft GothicNeo" panose="020B0500000101010101" pitchFamily="34" charset="-127"/>
              <a:cs typeface="Microsoft GothicNeo" panose="020B0500000101010101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wrap="square" lIns="91424" tIns="45700" rIns="91424" bIns="45700" anchor="ctr" anchorCtr="0">
            <a:noAutofit/>
          </a:bodyPr>
          <a:lstStyle/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</a:p>
          <a:p>
            <a:pPr marL="0" lvl="0" indent="0" algn="ctr" defTabSz="885826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  <a:defRPr lang="en-US"/>
            </a:pPr>
            <a:r>
              <a:rPr kumimoji="0" lang="en" sz="1200" b="1" i="0" u="none" strike="noStrike" kern="0" cap="none" spc="0" normalizeH="0"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CB9E4230-3C2D-46FF-B450-D822C3E7F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948" y="2714625"/>
            <a:ext cx="5584977" cy="3462338"/>
          </a:xfrm>
          <a:prstGeom prst="rect">
            <a:avLst/>
          </a:prstGeom>
        </p:spPr>
      </p:pic>
      <p:pic>
        <p:nvPicPr>
          <p:cNvPr id="8" name="Picture 7" descr="A picture containing fruit&#10;&#10;Description automatically generated">
            <a:extLst>
              <a:ext uri="{FF2B5EF4-FFF2-40B4-BE49-F238E27FC236}">
                <a16:creationId xmlns:a16="http://schemas.microsoft.com/office/drawing/2014/main" xmlns="" id="{792D5CCD-D74A-4A4E-906E-FE1CCED44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7274" y="2714625"/>
            <a:ext cx="3433763" cy="343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71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965</Words>
  <Application>Microsoft Office PowerPoint</Application>
  <PresentationFormat>Widescreen</PresentationFormat>
  <Paragraphs>294</Paragraphs>
  <Slides>41</Slides>
  <Notes>16</Notes>
  <HiddenSlides>0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1" baseType="lpstr">
      <vt:lpstr>1HoonDdukbokki R</vt:lpstr>
      <vt:lpstr>Avenir Next LT Pro</vt:lpstr>
      <vt:lpstr>맑은 고딕</vt:lpstr>
      <vt:lpstr>맑은 고딕</vt:lpstr>
      <vt:lpstr>Microsoft GothicNeo</vt:lpstr>
      <vt:lpstr>Arial</vt:lpstr>
      <vt:lpstr>Arial Black</vt:lpstr>
      <vt:lpstr>Calibri</vt:lpstr>
      <vt:lpstr>Wingdings</vt:lpstr>
      <vt:lpstr>1_Office Theme</vt:lpstr>
      <vt:lpstr>  10차시   호랑이는 보리차, 야수는 유자차 </vt:lpstr>
      <vt:lpstr>    한 주간 우리 친구들 잘 지냈나요?             이름 불러 볼게요!</vt:lpstr>
      <vt:lpstr>&lt;10차시&gt; 목표 및 배울 내용</vt:lpstr>
      <vt:lpstr>               시작 전에          우리 선 긋기          놀이 하면서          손 운동 해 볼까요? </vt:lpstr>
      <vt:lpstr> 보고 듣고 이야기해요 -한글이 야호-차 차 차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&lt;단어 찾기&gt; 이야기 속 단어를 찾아 봐요.</vt:lpstr>
      <vt:lpstr>&lt;읽어 봐요&gt;   이야기 속 단어를 말해 봐요.</vt:lpstr>
      <vt:lpstr>&lt;읽어 봐요&gt;   이야기 속 단어를 말해 봐요.</vt:lpstr>
      <vt:lpstr>&lt;읽어 봐요&gt;   이야기 속 단어를 말해 봐요.</vt:lpstr>
      <vt:lpstr>&lt;읽어 봐요&gt;   이야기 속 단어를 말해 봐요.</vt:lpstr>
      <vt:lpstr>             소리 내서 읽어 보세요.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동화 보고 이야기해요 &lt; 바다 기차를 타고 &gt; </vt:lpstr>
      <vt:lpstr>PowerPoint Presentation</vt:lpstr>
      <vt:lpstr>ㅊ으로 만든 글자 초 치약 참외 치마 초대  차 부채  친구 김치</vt:lpstr>
      <vt:lpstr>PowerPoint Presentation</vt:lpstr>
      <vt:lpstr>숙 제</vt:lpstr>
      <vt:lpstr>숙 제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10차시   호랑이는 보리차, 야수는 유자차</dc:title>
  <dc:creator>SOL KIM</dc:creator>
  <cp:lastModifiedBy>Seunghee Back</cp:lastModifiedBy>
  <cp:revision>17</cp:revision>
  <dcterms:created xsi:type="dcterms:W3CDTF">2020-06-17T21:39:18Z</dcterms:created>
  <dcterms:modified xsi:type="dcterms:W3CDTF">2020-06-30T19:29:37Z</dcterms:modified>
</cp:coreProperties>
</file>