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6" r:id="rId4"/>
    <p:sldId id="321" r:id="rId5"/>
    <p:sldId id="325" r:id="rId6"/>
    <p:sldId id="324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FF00"/>
    <a:srgbClr val="0000FF"/>
    <a:srgbClr val="008000"/>
    <a:srgbClr val="FF0000"/>
    <a:srgbClr val="FF3300"/>
    <a:srgbClr val="FF99FF"/>
    <a:srgbClr val="9966FF"/>
    <a:srgbClr val="FF66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dvujqnmqPI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M40GlReZmI" TargetMode="Externa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s://m.post.naver.com/viewer/postView.nhn?volumeNo=28263553&amp;memberNo=608322&amp;vType=VERTICAL" TargetMode="External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www.youtube.com/watch?v=C38VEa-tqRg" TargetMode="External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/>
              <a:t>14</a:t>
            </a:r>
            <a:br>
              <a:rPr lang="en-US" altLang="ko-KR" sz="6700" b="1" dirty="0"/>
            </a:br>
            <a:br>
              <a:rPr lang="ko-KR" dirty="0"/>
            </a:br>
            <a:r>
              <a:rPr lang="en-US" altLang="ko-KR" b="1">
                <a:solidFill>
                  <a:srgbClr val="0000CC"/>
                </a:solidFill>
              </a:rPr>
              <a:t>YOLO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무엇을 듣고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이해했는지 옆 사람과 의견을 나누어 보세요</a:t>
            </a:r>
            <a:r>
              <a:rPr lang="en-US" altLang="ko-KR" sz="3600" b="1" dirty="0"/>
              <a:t>.</a:t>
            </a:r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https://www.youtube.com/watch?v=odvujqnmqPI</a:t>
            </a:r>
            <a:endParaRPr lang="en-US" altLang="ko-KR" sz="2800" b="1" dirty="0">
              <a:solidFill>
                <a:srgbClr val="FF0000"/>
              </a:solidFill>
              <a:latin typeface="+mn-ea"/>
            </a:endParaRP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</a:t>
            </a:r>
          </a:p>
          <a:p>
            <a:endParaRPr lang="en-US" altLang="ko-KR" sz="2800" b="1" dirty="0">
              <a:solidFill>
                <a:srgbClr val="0000CC"/>
              </a:solidFill>
              <a:latin typeface="+mn-ea"/>
            </a:endParaRP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1)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경민희 씨 직업은 무엇이었나요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2)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경민희 씨가 새로운 도전을 한 이유는 뭔가요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3)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이승훈 씨가 살고 있는 주택은 어떤 형태의 집인가요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4)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이승훈 씨가 리모델링을 한 이유는 무엇인가요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5) ‘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삼포세대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’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에 대해서 아는 게 있나요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뭐라고 생각하나요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</a:t>
            </a:r>
          </a:p>
        </p:txBody>
      </p:sp>
      <p:pic>
        <p:nvPicPr>
          <p:cNvPr id="9" name="Graphic 8" descr="Cactus">
            <a:extLst>
              <a:ext uri="{FF2B5EF4-FFF2-40B4-BE49-F238E27FC236}">
                <a16:creationId xmlns:a16="http://schemas.microsoft.com/office/drawing/2014/main" id="{1284F82A-B654-474B-AEF3-DD7439E8F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328" y="4525947"/>
            <a:ext cx="1171979" cy="1280299"/>
          </a:xfrm>
          <a:prstGeom prst="rect">
            <a:avLst/>
          </a:prstGeom>
        </p:spPr>
      </p:pic>
      <p:pic>
        <p:nvPicPr>
          <p:cNvPr id="6" name="Graphic 5" descr="Music notation">
            <a:extLst>
              <a:ext uri="{FF2B5EF4-FFF2-40B4-BE49-F238E27FC236}">
                <a16:creationId xmlns:a16="http://schemas.microsoft.com/office/drawing/2014/main" id="{06722018-CFAA-4FF2-944F-446E831C4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328" y="17289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466475"/>
              </p:ext>
            </p:extLst>
          </p:nvPr>
        </p:nvGraphicFramePr>
        <p:xfrm>
          <a:off x="360408" y="2053661"/>
          <a:ext cx="11429515" cy="385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507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3599234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2373549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3385225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</a:tblGrid>
              <a:tr h="61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300" b="1" dirty="0"/>
                        <a:t>1</a:t>
                      </a:r>
                      <a:r>
                        <a:rPr lang="ko-KR" altLang="en-US" sz="2300" b="1" dirty="0"/>
                        <a:t>인 세대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귀촌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자리매김하다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활용하다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비판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지향하다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변질되다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희생하다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추구하다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노년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자기주도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일컫다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5478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2448530" y="2683897"/>
            <a:ext cx="3544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single-person household</a:t>
            </a:r>
            <a:endParaRPr lang="ko-KR" altLang="en-US" sz="2400" dirty="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F8E6B4ED-D8F6-4EB7-9D4E-531B7ED9FE25}"/>
              </a:ext>
            </a:extLst>
          </p:cNvPr>
          <p:cNvSpPr txBox="1"/>
          <p:nvPr/>
        </p:nvSpPr>
        <p:spPr>
          <a:xfrm>
            <a:off x="2503061" y="3250722"/>
            <a:ext cx="3470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establish, settle down</a:t>
            </a:r>
            <a:endParaRPr lang="ko-KR" altLang="en-US" sz="2000"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C8088BC-E913-4F83-8127-1FEF2E713A37}"/>
              </a:ext>
            </a:extLst>
          </p:cNvPr>
          <p:cNvSpPr txBox="1"/>
          <p:nvPr/>
        </p:nvSpPr>
        <p:spPr>
          <a:xfrm>
            <a:off x="3567513" y="3768988"/>
            <a:ext cx="1382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criticism </a:t>
            </a:r>
            <a:endParaRPr lang="ko-KR" altLang="en-US" sz="2400" dirty="0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082B088E-20C9-4A8E-9EE8-5639861FFDFC}"/>
              </a:ext>
            </a:extLst>
          </p:cNvPr>
          <p:cNvSpPr txBox="1"/>
          <p:nvPr/>
        </p:nvSpPr>
        <p:spPr>
          <a:xfrm>
            <a:off x="2436517" y="4318953"/>
            <a:ext cx="37040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200" dirty="0"/>
              <a:t>to be deteriorated, changed</a:t>
            </a:r>
            <a:endParaRPr lang="ko-KR" altLang="en-US" sz="2200" dirty="0"/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1FE0C71-CC67-48FD-8503-DCEBF990CF4A}"/>
              </a:ext>
            </a:extLst>
          </p:cNvPr>
          <p:cNvSpPr txBox="1"/>
          <p:nvPr/>
        </p:nvSpPr>
        <p:spPr>
          <a:xfrm>
            <a:off x="3071660" y="4850429"/>
            <a:ext cx="2374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pursue, seek </a:t>
            </a:r>
            <a:endParaRPr lang="ko-KR" altLang="en-US" sz="2400" dirty="0"/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AD9355C8-5624-4425-BF8A-AE6E51B3984C}"/>
              </a:ext>
            </a:extLst>
          </p:cNvPr>
          <p:cNvSpPr txBox="1"/>
          <p:nvPr/>
        </p:nvSpPr>
        <p:spPr>
          <a:xfrm>
            <a:off x="2421781" y="5396150"/>
            <a:ext cx="36086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200" dirty="0"/>
              <a:t>self-regulated, autonomous</a:t>
            </a:r>
            <a:endParaRPr lang="ko-KR" altLang="en-US" sz="2200" dirty="0"/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0409DDD-D645-4BD8-B7F6-348F8FCDD050}"/>
              </a:ext>
            </a:extLst>
          </p:cNvPr>
          <p:cNvSpPr txBox="1"/>
          <p:nvPr/>
        </p:nvSpPr>
        <p:spPr>
          <a:xfrm>
            <a:off x="8488564" y="2677278"/>
            <a:ext cx="3249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returning to hometown</a:t>
            </a:r>
            <a:endParaRPr lang="ko-KR" altLang="en-US" sz="2400" dirty="0"/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790E6B28-4AFB-4AFB-AF08-D55791758811}"/>
              </a:ext>
            </a:extLst>
          </p:cNvPr>
          <p:cNvSpPr txBox="1"/>
          <p:nvPr/>
        </p:nvSpPr>
        <p:spPr>
          <a:xfrm>
            <a:off x="9493385" y="3236184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utilize</a:t>
            </a:r>
            <a:endParaRPr lang="ko-KR" altLang="en-US" sz="2400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334E245D-80E8-4E5E-B37D-7BCD30725D8F}"/>
              </a:ext>
            </a:extLst>
          </p:cNvPr>
          <p:cNvSpPr txBox="1"/>
          <p:nvPr/>
        </p:nvSpPr>
        <p:spPr>
          <a:xfrm>
            <a:off x="8559684" y="3783948"/>
            <a:ext cx="307968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300" dirty="0"/>
              <a:t>to direct, pursue, seek</a:t>
            </a:r>
            <a:endParaRPr lang="ko-KR" altLang="en-US" sz="2300" dirty="0"/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3D86E0DF-F821-447A-8744-5C6B6448A1EA}"/>
              </a:ext>
            </a:extLst>
          </p:cNvPr>
          <p:cNvSpPr txBox="1"/>
          <p:nvPr/>
        </p:nvSpPr>
        <p:spPr>
          <a:xfrm>
            <a:off x="9325952" y="4318953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sacrifice</a:t>
            </a:r>
            <a:endParaRPr lang="ko-KR" altLang="en-US" sz="2400" dirty="0"/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9E6DC8F1-C565-4860-84E9-39DA91495F1A}"/>
              </a:ext>
            </a:extLst>
          </p:cNvPr>
          <p:cNvSpPr txBox="1"/>
          <p:nvPr/>
        </p:nvSpPr>
        <p:spPr>
          <a:xfrm>
            <a:off x="9625405" y="4854359"/>
            <a:ext cx="1281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old age </a:t>
            </a:r>
            <a:endParaRPr lang="ko-KR" altLang="en-US" sz="2400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08A39ADC-ECD7-4F76-A22A-92805D7AFE34}"/>
              </a:ext>
            </a:extLst>
          </p:cNvPr>
          <p:cNvSpPr txBox="1"/>
          <p:nvPr/>
        </p:nvSpPr>
        <p:spPr>
          <a:xfrm>
            <a:off x="9063498" y="5417225"/>
            <a:ext cx="2133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refer to, call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5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622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</a:t>
            </a:r>
            <a:r>
              <a:rPr lang="ko-KR" altLang="en-US" sz="3200" b="1" dirty="0"/>
              <a:t>다음 비디오를 보고 물음의 답을 찾아보세요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600" b="1" dirty="0"/>
              <a:t>       </a:t>
            </a:r>
            <a:r>
              <a:rPr lang="en-US" altLang="ko-KR" sz="34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https://www.youtube.com/watch?v=zM40GlReZmI</a:t>
            </a:r>
            <a:endParaRPr lang="en-US" altLang="ko-KR" sz="34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02862" y="3241963"/>
            <a:ext cx="11622232" cy="2506329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1) ‘YOLO’ </a:t>
            </a:r>
            <a:r>
              <a:rPr lang="ko-KR" altLang="en-US" sz="3000" b="1" dirty="0">
                <a:solidFill>
                  <a:schemeClr val="bg1"/>
                </a:solidFill>
              </a:rPr>
              <a:t>문화는 어떤 것인가요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2) </a:t>
            </a:r>
            <a:r>
              <a:rPr lang="ko-KR" altLang="en-US" sz="3000" b="1" dirty="0">
                <a:solidFill>
                  <a:schemeClr val="bg1"/>
                </a:solidFill>
              </a:rPr>
              <a:t>문제가 되는 </a:t>
            </a:r>
            <a:r>
              <a:rPr lang="en-US" altLang="ko-KR" sz="3000" b="1" dirty="0">
                <a:solidFill>
                  <a:schemeClr val="bg1"/>
                </a:solidFill>
              </a:rPr>
              <a:t>‘YOLO</a:t>
            </a:r>
            <a:r>
              <a:rPr lang="ko-KR" altLang="en-US" sz="3000" b="1" dirty="0">
                <a:solidFill>
                  <a:schemeClr val="bg1"/>
                </a:solidFill>
              </a:rPr>
              <a:t>족</a:t>
            </a:r>
            <a:r>
              <a:rPr lang="en-US" altLang="ko-KR" sz="3000" b="1" dirty="0">
                <a:solidFill>
                  <a:schemeClr val="bg1"/>
                </a:solidFill>
              </a:rPr>
              <a:t>’</a:t>
            </a:r>
            <a:r>
              <a:rPr lang="ko-KR" altLang="en-US" sz="3000" b="1" dirty="0">
                <a:solidFill>
                  <a:schemeClr val="bg1"/>
                </a:solidFill>
              </a:rPr>
              <a:t>에는 어떤 것이 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3) ‘</a:t>
            </a:r>
            <a:r>
              <a:rPr lang="ko-KR" altLang="en-US" sz="3000" b="1" dirty="0">
                <a:solidFill>
                  <a:schemeClr val="bg1"/>
                </a:solidFill>
              </a:rPr>
              <a:t>카푸어</a:t>
            </a:r>
            <a:r>
              <a:rPr lang="en-US" altLang="ko-KR" sz="3000" b="1" dirty="0">
                <a:solidFill>
                  <a:schemeClr val="bg1"/>
                </a:solidFill>
              </a:rPr>
              <a:t>’</a:t>
            </a:r>
            <a:r>
              <a:rPr lang="ko-KR" altLang="en-US" sz="3000" b="1" dirty="0">
                <a:solidFill>
                  <a:schemeClr val="bg1"/>
                </a:solidFill>
              </a:rPr>
              <a:t>는 무엇인가요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4) ‘</a:t>
            </a:r>
            <a:r>
              <a:rPr lang="ko-KR" altLang="en-US" sz="3000" b="1" dirty="0">
                <a:solidFill>
                  <a:schemeClr val="bg1"/>
                </a:solidFill>
              </a:rPr>
              <a:t>평범한 행복</a:t>
            </a:r>
            <a:r>
              <a:rPr lang="en-US" altLang="ko-KR" sz="3000" b="1" dirty="0">
                <a:solidFill>
                  <a:schemeClr val="bg1"/>
                </a:solidFill>
              </a:rPr>
              <a:t>’</a:t>
            </a:r>
            <a:r>
              <a:rPr lang="ko-KR" altLang="en-US" sz="3000" b="1" dirty="0">
                <a:solidFill>
                  <a:schemeClr val="bg1"/>
                </a:solidFill>
              </a:rPr>
              <a:t>에 대한 예는 무엇인가요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5) </a:t>
            </a:r>
            <a:r>
              <a:rPr lang="ko-KR" altLang="en-US" sz="3000" b="1" dirty="0">
                <a:solidFill>
                  <a:schemeClr val="bg1"/>
                </a:solidFill>
              </a:rPr>
              <a:t>어떤 행복이 오래 유지된다고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F07761-D11B-4C1C-A353-DFE362E80C28}"/>
              </a:ext>
            </a:extLst>
          </p:cNvPr>
          <p:cNvSpPr txBox="1"/>
          <p:nvPr/>
        </p:nvSpPr>
        <p:spPr>
          <a:xfrm>
            <a:off x="443409" y="5813611"/>
            <a:ext cx="3332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ko-KR" b="1" dirty="0">
                <a:solidFill>
                  <a:srgbClr val="FF0000"/>
                </a:solidFill>
                <a:sym typeface="Wingdings" panose="05000000000000000000" pitchFamily="2" charset="2"/>
              </a:rPr>
              <a:t>@</a:t>
            </a:r>
            <a:r>
              <a:rPr lang="ko-KR" altLang="en-US" b="1" dirty="0">
                <a:solidFill>
                  <a:srgbClr val="FF0000"/>
                </a:solidFill>
                <a:sym typeface="Wingdings" panose="05000000000000000000" pitchFamily="2" charset="2"/>
              </a:rPr>
              <a:t> 이모티콘을 움직여 보세요</a:t>
            </a:r>
            <a:r>
              <a:rPr lang="en-US" altLang="ko-KR" b="1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3" name="Graphic 2" descr="Mountain scene">
            <a:extLst>
              <a:ext uri="{FF2B5EF4-FFF2-40B4-BE49-F238E27FC236}">
                <a16:creationId xmlns:a16="http://schemas.microsoft.com/office/drawing/2014/main" id="{9B8F20B5-F5A4-4C44-8D99-709680E51B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0061" y="1652506"/>
            <a:ext cx="914400" cy="914400"/>
          </a:xfrm>
          <a:prstGeom prst="rect">
            <a:avLst/>
          </a:prstGeom>
        </p:spPr>
      </p:pic>
      <p:pic>
        <p:nvPicPr>
          <p:cNvPr id="10" name="Graphic 9" descr="Palm tree">
            <a:extLst>
              <a:ext uri="{FF2B5EF4-FFF2-40B4-BE49-F238E27FC236}">
                <a16:creationId xmlns:a16="http://schemas.microsoft.com/office/drawing/2014/main" id="{A6DEF3F2-5808-4574-9898-7790D7B27D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9550" y="3894962"/>
            <a:ext cx="1213102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323317"/>
            <a:ext cx="11430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</a:t>
            </a:r>
            <a:r>
              <a:rPr lang="ko-KR" altLang="en-US" sz="3200" b="1" dirty="0"/>
              <a:t>다음 웹사이트를 둘러 보고 물음에 답하세요</a:t>
            </a:r>
            <a:r>
              <a:rPr lang="en-US" altLang="ko-KR" sz="3200" b="1" dirty="0"/>
              <a:t>.</a:t>
            </a:r>
            <a:r>
              <a:rPr lang="en-US" altLang="ko-KR" sz="3600" b="1" dirty="0"/>
              <a:t> </a:t>
            </a:r>
            <a:r>
              <a:rPr lang="en-US" altLang="ko-KR" sz="28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https://m.post.naver.com/viewer/postView.nhn?volumeNo=28263553&amp;memberNo=608322&amp;vType=VERTICAL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350FED-2B48-45C4-B02A-A4C4CE03C7F7}"/>
              </a:ext>
            </a:extLst>
          </p:cNvPr>
          <p:cNvSpPr/>
          <p:nvPr/>
        </p:nvSpPr>
        <p:spPr>
          <a:xfrm>
            <a:off x="296997" y="3429000"/>
            <a:ext cx="11622232" cy="2235201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              1) ‘YOLO’</a:t>
            </a:r>
            <a:r>
              <a:rPr lang="ko-KR" altLang="en-US" sz="2800" b="1" dirty="0">
                <a:solidFill>
                  <a:schemeClr val="bg1"/>
                </a:solidFill>
              </a:rPr>
              <a:t>는 몇 년도에 어떤 세대를 대표하는 말인가요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2) ‘</a:t>
            </a:r>
            <a:r>
              <a:rPr lang="ko-KR" altLang="en-US" sz="2800" b="1" dirty="0">
                <a:solidFill>
                  <a:schemeClr val="bg1"/>
                </a:solidFill>
              </a:rPr>
              <a:t>플렉스 소비</a:t>
            </a:r>
            <a:r>
              <a:rPr lang="en-US" altLang="ko-KR" sz="2800" b="1" dirty="0">
                <a:solidFill>
                  <a:schemeClr val="bg1"/>
                </a:solidFill>
              </a:rPr>
              <a:t>’</a:t>
            </a:r>
            <a:r>
              <a:rPr lang="ko-KR" altLang="en-US" sz="2800" b="1" dirty="0">
                <a:solidFill>
                  <a:schemeClr val="bg1"/>
                </a:solidFill>
              </a:rPr>
              <a:t>란 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3) ‘</a:t>
            </a:r>
            <a:r>
              <a:rPr lang="ko-KR" altLang="en-US" sz="2800" b="1" dirty="0">
                <a:solidFill>
                  <a:schemeClr val="bg1"/>
                </a:solidFill>
              </a:rPr>
              <a:t>플렉스 소비</a:t>
            </a:r>
            <a:r>
              <a:rPr lang="en-US" altLang="ko-KR" sz="2800" b="1" dirty="0">
                <a:solidFill>
                  <a:schemeClr val="bg1"/>
                </a:solidFill>
              </a:rPr>
              <a:t>’</a:t>
            </a:r>
            <a:r>
              <a:rPr lang="ko-KR" altLang="en-US" sz="2800" b="1" dirty="0">
                <a:solidFill>
                  <a:schemeClr val="bg1"/>
                </a:solidFill>
              </a:rPr>
              <a:t>라는 말이 나오게 된 배경은 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4) </a:t>
            </a:r>
            <a:r>
              <a:rPr lang="ko-KR" altLang="en-US" sz="2800" b="1" dirty="0">
                <a:solidFill>
                  <a:schemeClr val="bg1"/>
                </a:solidFill>
              </a:rPr>
              <a:t>이런 </a:t>
            </a:r>
            <a:r>
              <a:rPr lang="en-US" altLang="ko-KR" sz="2800" b="1" dirty="0">
                <a:solidFill>
                  <a:schemeClr val="bg1"/>
                </a:solidFill>
              </a:rPr>
              <a:t>‘</a:t>
            </a:r>
            <a:r>
              <a:rPr lang="ko-KR" altLang="en-US" sz="2800" b="1" dirty="0">
                <a:solidFill>
                  <a:schemeClr val="bg1"/>
                </a:solidFill>
              </a:rPr>
              <a:t>플렉스 소비</a:t>
            </a:r>
            <a:r>
              <a:rPr lang="en-US" altLang="ko-KR" sz="2800" b="1" dirty="0">
                <a:solidFill>
                  <a:schemeClr val="bg1"/>
                </a:solidFill>
              </a:rPr>
              <a:t>’</a:t>
            </a:r>
            <a:r>
              <a:rPr lang="ko-KR" altLang="en-US" sz="2800" b="1" dirty="0">
                <a:solidFill>
                  <a:schemeClr val="bg1"/>
                </a:solidFill>
              </a:rPr>
              <a:t>가 유행하고 있는 이유는 뭐라고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생각하나요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6" name="Graphic 5" descr="Tropical scene">
            <a:extLst>
              <a:ext uri="{FF2B5EF4-FFF2-40B4-BE49-F238E27FC236}">
                <a16:creationId xmlns:a16="http://schemas.microsoft.com/office/drawing/2014/main" id="{2EFBE1A0-DCE1-4651-9172-3461E016AE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019" y="1193799"/>
            <a:ext cx="835378" cy="835378"/>
          </a:xfrm>
          <a:prstGeom prst="rect">
            <a:avLst/>
          </a:prstGeom>
        </p:spPr>
      </p:pic>
      <p:pic>
        <p:nvPicPr>
          <p:cNvPr id="13" name="Graphic 12" descr="Diamond">
            <a:extLst>
              <a:ext uri="{FF2B5EF4-FFF2-40B4-BE49-F238E27FC236}">
                <a16:creationId xmlns:a16="http://schemas.microsoft.com/office/drawing/2014/main" id="{593BAF25-2606-4340-9B43-33C4AE43F4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0788" y="3797612"/>
            <a:ext cx="748988" cy="748988"/>
          </a:xfrm>
          <a:prstGeom prst="rect">
            <a:avLst/>
          </a:prstGeom>
        </p:spPr>
      </p:pic>
      <p:pic>
        <p:nvPicPr>
          <p:cNvPr id="15" name="Graphic 14" descr="Money">
            <a:extLst>
              <a:ext uri="{FF2B5EF4-FFF2-40B4-BE49-F238E27FC236}">
                <a16:creationId xmlns:a16="http://schemas.microsoft.com/office/drawing/2014/main" id="{29D9892D-AB92-41A3-B276-1D1D02663E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794" y="441621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dirty="0">
                <a:solidFill>
                  <a:srgbClr val="FF0000"/>
                </a:solidFill>
              </a:rPr>
              <a:t>    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https://www.youtube.com/watch?v=C38VEa-tqRg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0C53B4E-97AC-4EE4-B76C-DD85811AB8A2}"/>
              </a:ext>
            </a:extLst>
          </p:cNvPr>
          <p:cNvSpPr/>
          <p:nvPr/>
        </p:nvSpPr>
        <p:spPr>
          <a:xfrm>
            <a:off x="338562" y="3721100"/>
            <a:ext cx="11622232" cy="2305628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>
                <a:solidFill>
                  <a:schemeClr val="bg1"/>
                </a:solidFill>
              </a:rPr>
              <a:t>            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ko-KR" altLang="en-US" sz="2800" b="1" dirty="0">
                <a:solidFill>
                  <a:schemeClr val="bg1"/>
                </a:solidFill>
              </a:rPr>
              <a:t>              이 이야기는 영화 </a:t>
            </a:r>
            <a:r>
              <a:rPr lang="en-US" altLang="ko-KR" sz="2800" b="1" dirty="0">
                <a:solidFill>
                  <a:schemeClr val="bg1"/>
                </a:solidFill>
              </a:rPr>
              <a:t>‘</a:t>
            </a:r>
            <a:r>
              <a:rPr lang="ko-KR" altLang="en-US" sz="2800" b="1" dirty="0">
                <a:solidFill>
                  <a:schemeClr val="bg1"/>
                </a:solidFill>
              </a:rPr>
              <a:t>기생충</a:t>
            </a:r>
            <a:r>
              <a:rPr lang="en-US" altLang="ko-KR" sz="2800" b="1" dirty="0">
                <a:solidFill>
                  <a:schemeClr val="bg1"/>
                </a:solidFill>
              </a:rPr>
              <a:t>’</a:t>
            </a:r>
            <a:r>
              <a:rPr lang="ko-KR" altLang="en-US" sz="2800" b="1" dirty="0">
                <a:solidFill>
                  <a:schemeClr val="bg1"/>
                </a:solidFill>
              </a:rPr>
              <a:t>으로 시작합니다</a:t>
            </a:r>
            <a:r>
              <a:rPr lang="en-US" altLang="ko-KR" sz="2800" b="1" dirty="0">
                <a:solidFill>
                  <a:schemeClr val="bg1"/>
                </a:solidFill>
              </a:rPr>
              <a:t>. </a:t>
            </a:r>
            <a:r>
              <a:rPr lang="ko-KR" altLang="en-US" sz="2800" b="1" dirty="0">
                <a:solidFill>
                  <a:schemeClr val="bg1"/>
                </a:solidFill>
              </a:rPr>
              <a:t>이 이야기에서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하는 욜로에 대한 단점</a:t>
            </a:r>
            <a:r>
              <a:rPr lang="en-US" altLang="ko-KR" sz="2800" b="1" dirty="0">
                <a:solidFill>
                  <a:schemeClr val="bg1"/>
                </a:solidFill>
              </a:rPr>
              <a:t> </a:t>
            </a:r>
            <a:r>
              <a:rPr lang="ko-KR" altLang="en-US" sz="2800" b="1" dirty="0">
                <a:solidFill>
                  <a:schemeClr val="bg1"/>
                </a:solidFill>
              </a:rPr>
              <a:t>및</a:t>
            </a:r>
            <a:r>
              <a:rPr lang="en-US" altLang="ko-KR" sz="2800" b="1" dirty="0">
                <a:solidFill>
                  <a:schemeClr val="bg1"/>
                </a:solidFill>
              </a:rPr>
              <a:t> </a:t>
            </a:r>
            <a:r>
              <a:rPr lang="ko-KR" altLang="en-US" sz="2800" b="1" dirty="0">
                <a:solidFill>
                  <a:schemeClr val="bg1"/>
                </a:solidFill>
              </a:rPr>
              <a:t>부정적인 시각은 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왜 영화 기생충 이야기를 욜로 문화를 이야기하는 데 했다고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생각하나요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  <a:r>
              <a:rPr lang="ko-KR" altLang="en-US" sz="2800" b="1" dirty="0">
                <a:solidFill>
                  <a:schemeClr val="bg1"/>
                </a:solidFill>
              </a:rPr>
              <a:t>  욜로 문화에 대해 여러분의 생각을 정리한 후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논리적으로 글을 두 문단 이상 써 보세요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32FDBC-2B5C-4314-9212-51444DCB4D00}"/>
              </a:ext>
            </a:extLst>
          </p:cNvPr>
          <p:cNvSpPr/>
          <p:nvPr/>
        </p:nvSpPr>
        <p:spPr>
          <a:xfrm>
            <a:off x="231206" y="5010650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0" name="Graphic 9" descr="Drama">
            <a:extLst>
              <a:ext uri="{FF2B5EF4-FFF2-40B4-BE49-F238E27FC236}">
                <a16:creationId xmlns:a16="http://schemas.microsoft.com/office/drawing/2014/main" id="{EBD5AAD9-8437-40AE-A0FB-40BC0448B3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1206" y="1878459"/>
            <a:ext cx="1087120" cy="1087120"/>
          </a:xfrm>
          <a:prstGeom prst="rect">
            <a:avLst/>
          </a:prstGeom>
        </p:spPr>
      </p:pic>
      <p:pic>
        <p:nvPicPr>
          <p:cNvPr id="12" name="Graphic 11" descr="Ring">
            <a:extLst>
              <a:ext uri="{FF2B5EF4-FFF2-40B4-BE49-F238E27FC236}">
                <a16:creationId xmlns:a16="http://schemas.microsoft.com/office/drawing/2014/main" id="{84B7EC95-23D8-4ED6-AC94-1446D531BC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2859" y="4207976"/>
            <a:ext cx="870934" cy="870934"/>
          </a:xfrm>
          <a:prstGeom prst="rect">
            <a:avLst/>
          </a:prstGeom>
        </p:spPr>
      </p:pic>
      <p:pic>
        <p:nvPicPr>
          <p:cNvPr id="15" name="Graphic 14" descr="Watch">
            <a:extLst>
              <a:ext uri="{FF2B5EF4-FFF2-40B4-BE49-F238E27FC236}">
                <a16:creationId xmlns:a16="http://schemas.microsoft.com/office/drawing/2014/main" id="{F4FCD269-B57F-49FE-9B7E-6EA67C402A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2054" y="4304484"/>
            <a:ext cx="742307" cy="74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91390" y="2664628"/>
            <a:ext cx="11249891" cy="2389912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</a:t>
            </a:r>
            <a:r>
              <a:rPr lang="ko-KR" altLang="en-US" sz="2500" b="1" dirty="0"/>
              <a:t>여러분의 버킷리스트는 무엇인가요</a:t>
            </a:r>
            <a:r>
              <a:rPr lang="en-US" altLang="ko-KR" sz="2500" b="1" dirty="0"/>
              <a:t>? </a:t>
            </a:r>
            <a:r>
              <a:rPr lang="ko-KR" altLang="en-US" sz="2500" b="1" dirty="0"/>
              <a:t>없다면 버킷리스트를 먼저 </a:t>
            </a:r>
            <a:endParaRPr lang="en-US" altLang="ko-KR" sz="2500" b="1" dirty="0"/>
          </a:p>
          <a:p>
            <a:r>
              <a:rPr lang="en-US" altLang="ko-KR" sz="2500" b="1" dirty="0"/>
              <a:t>              </a:t>
            </a:r>
            <a:r>
              <a:rPr lang="ko-KR" altLang="en-US" sz="2500" b="1" dirty="0"/>
              <a:t>만들어 보세요</a:t>
            </a:r>
            <a:r>
              <a:rPr lang="en-US" altLang="ko-KR" sz="2500" b="1" dirty="0"/>
              <a:t>. </a:t>
            </a:r>
            <a:r>
              <a:rPr lang="ko-KR" altLang="en-US" sz="2500" b="1" dirty="0"/>
              <a:t>그 버킷리스트를 만든 이유는 무엇인가요</a:t>
            </a:r>
            <a:r>
              <a:rPr lang="en-US" altLang="ko-KR" sz="2500" b="1" dirty="0"/>
              <a:t>? </a:t>
            </a:r>
            <a:r>
              <a:rPr lang="ko-KR" altLang="en-US" sz="2500" b="1" dirty="0"/>
              <a:t>혹시</a:t>
            </a:r>
            <a:endParaRPr lang="en-US" altLang="ko-KR" sz="2500" b="1" dirty="0"/>
          </a:p>
          <a:p>
            <a:r>
              <a:rPr lang="en-US" altLang="ko-KR" sz="2500" b="1" dirty="0"/>
              <a:t>             </a:t>
            </a:r>
            <a:r>
              <a:rPr lang="ko-KR" altLang="en-US" sz="2500" b="1" dirty="0"/>
              <a:t> 여러분에게 남겨진 시간이 얼마 없다면 가장 하고 싶은 일은 </a:t>
            </a:r>
            <a:endParaRPr lang="en-US" altLang="ko-KR" sz="2500" b="1" dirty="0"/>
          </a:p>
          <a:p>
            <a:r>
              <a:rPr lang="en-US" altLang="ko-KR" sz="2500" b="1" dirty="0"/>
              <a:t>              </a:t>
            </a:r>
            <a:r>
              <a:rPr lang="ko-KR" altLang="en-US" sz="2500" b="1" dirty="0"/>
              <a:t>무엇인가요</a:t>
            </a:r>
            <a:r>
              <a:rPr lang="en-US" altLang="ko-KR" sz="2500" b="1" dirty="0"/>
              <a:t>? </a:t>
            </a:r>
            <a:r>
              <a:rPr lang="ko-KR" altLang="en-US" sz="2500" b="1" dirty="0"/>
              <a:t>왜 그 일을 하고 싶은지 논리적으로 생각을 정리해서 </a:t>
            </a:r>
            <a:endParaRPr lang="en-US" altLang="ko-KR" sz="2500" b="1" dirty="0"/>
          </a:p>
          <a:p>
            <a:r>
              <a:rPr lang="en-US" altLang="ko-KR" sz="2500" b="1" dirty="0"/>
              <a:t>              </a:t>
            </a:r>
            <a:r>
              <a:rPr lang="ko-KR" altLang="en-US" sz="2500" b="1" dirty="0"/>
              <a:t>세 문단 정도로 글을 써 보세요</a:t>
            </a:r>
            <a:r>
              <a:rPr lang="en-US" altLang="ko-KR" sz="2500" b="1" dirty="0"/>
              <a:t>.</a:t>
            </a:r>
            <a:endParaRPr lang="ko-KR" altLang="en-US" sz="25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614982" y="4061464"/>
            <a:ext cx="1247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Graphic 5" descr="Lantern">
            <a:extLst>
              <a:ext uri="{FF2B5EF4-FFF2-40B4-BE49-F238E27FC236}">
                <a16:creationId xmlns:a16="http://schemas.microsoft.com/office/drawing/2014/main" id="{807D477A-4AD7-43C3-8D4C-46AD5A0DE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669" y="320156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3125</TotalTime>
  <Words>544</Words>
  <Application>Microsoft Office PowerPoint</Application>
  <PresentationFormat>Widescreen</PresentationFormat>
  <Paragraphs>91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14  YOLO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313</cp:revision>
  <dcterms:created xsi:type="dcterms:W3CDTF">2020-04-18T22:55:50Z</dcterms:created>
  <dcterms:modified xsi:type="dcterms:W3CDTF">2020-06-29T02:04:07Z</dcterms:modified>
</cp:coreProperties>
</file>