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00"/>
    <a:srgbClr val="FF0000"/>
    <a:srgbClr val="0000FF"/>
    <a:srgbClr val="FF3300"/>
    <a:srgbClr val="FF99FF"/>
    <a:srgbClr val="9966FF"/>
    <a:srgbClr val="FF66FF"/>
    <a:srgbClr val="00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6r3EE4ni-U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6D89Tdol8E" TargetMode="External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17/06/relationships/model3d" Target="../media/model3d1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r.koreanculture.org/korea-information-culture" TargetMode="Externa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kFNum7_Uzg" TargetMode="External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/>
              <a:t>12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전통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https://www.youtube.com/watch?v=16r3EE4ni-U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  </a:t>
            </a:r>
          </a:p>
          <a:p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이 사람은 언제 한국에 왔다고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이 사람은 한국문화를 어떻게 정의했나요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왜 한옥이 현대인에게 불편하다고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다문화에 대해서 뭐라고 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</a:t>
            </a:r>
          </a:p>
        </p:txBody>
      </p:sp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328" y="4525947"/>
            <a:ext cx="1171979" cy="1280299"/>
          </a:xfrm>
          <a:prstGeom prst="rect">
            <a:avLst/>
          </a:prstGeom>
        </p:spPr>
      </p:pic>
      <p:pic>
        <p:nvPicPr>
          <p:cNvPr id="4" name="Graphic 3" descr="Thumbs up sign">
            <a:extLst>
              <a:ext uri="{FF2B5EF4-FFF2-40B4-BE49-F238E27FC236}">
                <a16:creationId xmlns:a16="http://schemas.microsoft.com/office/drawing/2014/main" id="{463635CB-8CAF-4A2A-BDB4-76EB3FC64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8" y="16698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254461"/>
              </p:ext>
            </p:extLst>
          </p:nvPr>
        </p:nvGraphicFramePr>
        <p:xfrm>
          <a:off x="360408" y="2053661"/>
          <a:ext cx="11429515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07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59923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73549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3385225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입체감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수장고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재해석하다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열정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원칙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장인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상징하다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반죽하다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섬세하다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기포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수놓다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자괴감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2521323" y="2694057"/>
            <a:ext cx="3449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three dimensional effect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252928" y="3271042"/>
            <a:ext cx="1965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reevaluate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552425" y="3785520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principle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289822" y="4337471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symbolize</a:t>
            </a:r>
            <a:endParaRPr lang="ko-KR" altLang="en-US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2743355" y="4861389"/>
            <a:ext cx="3009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</a:t>
            </a:r>
            <a:r>
              <a:rPr lang="ko-KR" altLang="en-US" sz="2400" dirty="0"/>
              <a:t> </a:t>
            </a:r>
            <a:r>
              <a:rPr lang="en-US" altLang="ko-KR" sz="2400" dirty="0"/>
              <a:t>be</a:t>
            </a:r>
            <a:r>
              <a:rPr lang="ko-KR" altLang="en-US" sz="2400" dirty="0"/>
              <a:t> </a:t>
            </a:r>
            <a:r>
              <a:rPr lang="en-US" altLang="ko-KR" sz="2400" dirty="0"/>
              <a:t>delicate, subtle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3295080" y="5436915"/>
            <a:ext cx="1914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embroider</a:t>
            </a:r>
            <a:endParaRPr lang="ko-KR" altLang="en-US" sz="20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9449562" y="2683897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storage 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432425" y="3236184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passion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823630" y="3800877"/>
            <a:ext cx="2561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master craftsman</a:t>
            </a:r>
            <a:endParaRPr lang="ko-KR" altLang="en-US" sz="22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8504037" y="4322684"/>
            <a:ext cx="3231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knead, make dough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9498113" y="4857432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bubble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8979927" y="5414585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sense of shame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    </a:t>
            </a:r>
            <a:r>
              <a:rPr lang="ko-KR" altLang="en-US" sz="3200" b="1" dirty="0"/>
              <a:t>다음 비디오를 보고 물음의 답을 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5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https://www.youtube.com/watch?v=06D89Tdol8E</a:t>
            </a:r>
            <a:endParaRPr lang="en-US" altLang="ko-KR" sz="35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02862" y="3601993"/>
            <a:ext cx="11622232" cy="214630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1) </a:t>
            </a:r>
            <a:r>
              <a:rPr lang="ko-KR" altLang="en-US" sz="3000" b="1" dirty="0">
                <a:solidFill>
                  <a:schemeClr val="bg1"/>
                </a:solidFill>
              </a:rPr>
              <a:t>나전칠기의 의미는 뭐라고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2) </a:t>
            </a:r>
            <a:r>
              <a:rPr lang="ko-KR" altLang="en-US" sz="3000" b="1" dirty="0">
                <a:solidFill>
                  <a:schemeClr val="bg1"/>
                </a:solidFill>
              </a:rPr>
              <a:t>혹시 여러분 집이나 조부모님 댁에서 이런 가구를 본 적이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있나요</a:t>
            </a:r>
            <a:r>
              <a:rPr lang="en-US" altLang="ko-KR" sz="3000" b="1" dirty="0">
                <a:solidFill>
                  <a:schemeClr val="bg1"/>
                </a:solidFill>
              </a:rPr>
              <a:t>? </a:t>
            </a:r>
            <a:r>
              <a:rPr lang="ko-KR" altLang="en-US" sz="3000" b="1" dirty="0">
                <a:solidFill>
                  <a:schemeClr val="bg1"/>
                </a:solidFill>
              </a:rPr>
              <a:t>이런 전통 문양 가구에 대해서 어떻게 생각하세요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Teapot 2">
                <a:extLst>
                  <a:ext uri="{FF2B5EF4-FFF2-40B4-BE49-F238E27FC236}">
                    <a16:creationId xmlns:a16="http://schemas.microsoft.com/office/drawing/2014/main" id="{3789D025-A2EC-4010-A148-6B547F6871F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6333071"/>
                  </p:ext>
                </p:extLst>
              </p:nvPr>
            </p:nvGraphicFramePr>
            <p:xfrm>
              <a:off x="209550" y="1275309"/>
              <a:ext cx="1546207" cy="1318545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546207" cy="1318545"/>
                    </a:xfrm>
                    <a:prstGeom prst="rect">
                      <a:avLst/>
                    </a:prstGeom>
                  </am3d:spPr>
                  <am3d:camera>
                    <am3d:pos x="0" y="0" z="6407698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0303" d="1000000"/>
                    <am3d:preTrans dx="0" dy="-1418181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737913" ay="608822" az="13197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0774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Teapot 2">
                <a:extLst>
                  <a:ext uri="{FF2B5EF4-FFF2-40B4-BE49-F238E27FC236}">
                    <a16:creationId xmlns:a16="http://schemas.microsoft.com/office/drawing/2014/main" id="{3789D025-A2EC-4010-A148-6B547F6871F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9550" y="1275309"/>
                <a:ext cx="1546207" cy="1318545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98E7A79-661C-43A9-BF88-D5B97C2DA72B}"/>
              </a:ext>
            </a:extLst>
          </p:cNvPr>
          <p:cNvSpPr txBox="1"/>
          <p:nvPr/>
        </p:nvSpPr>
        <p:spPr>
          <a:xfrm>
            <a:off x="1072802" y="2810476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0000FF"/>
                </a:solidFill>
                <a:sym typeface="Wingdings" panose="05000000000000000000" pitchFamily="2" charset="2"/>
              </a:rPr>
              <a:t>  차 주전자를 움직여 보세요</a:t>
            </a:r>
            <a:r>
              <a:rPr lang="en-US" altLang="ko-KR" b="1" dirty="0">
                <a:solidFill>
                  <a:srgbClr val="0000FF"/>
                </a:solidFill>
                <a:sym typeface="Wingdings" panose="05000000000000000000" pitchFamily="2" charset="2"/>
              </a:rPr>
              <a:t>.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3963A581-F3D1-42A1-9C04-B9E52B1021EF}"/>
              </a:ext>
            </a:extLst>
          </p:cNvPr>
          <p:cNvSpPr/>
          <p:nvPr/>
        </p:nvSpPr>
        <p:spPr>
          <a:xfrm>
            <a:off x="680004" y="2681132"/>
            <a:ext cx="501302" cy="479446"/>
          </a:xfrm>
          <a:prstGeom prst="upArrow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Graphic 11" descr="Windmill">
            <a:extLst>
              <a:ext uri="{FF2B5EF4-FFF2-40B4-BE49-F238E27FC236}">
                <a16:creationId xmlns:a16="http://schemas.microsoft.com/office/drawing/2014/main" id="{C635DE61-4907-485C-B91B-19EEED9FC0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455" y="42313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</a:t>
            </a:r>
            <a:r>
              <a:rPr lang="ko-KR" altLang="en-US" sz="3200" b="1" dirty="0"/>
              <a:t>다음 링크를 열어서 웹사이트를 둘러 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http://kr.koreanculture.org/korea-information-culture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086101"/>
            <a:ext cx="11622232" cy="257810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웹사이트를 둘러 보고 가장 가 보고 싶거나 관심이 있는 곳은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어디인가요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왜 그 장소에 관심이 끌렸나요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그 장소와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비슷한 세계의 유명한 유적지가 있나요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혹시 알고 있다면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그 두 곳을 비교해서 두 단락 정도 전통이나 장점에 대해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글을 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9" name="Graphic 8" descr="Wreath">
            <a:extLst>
              <a:ext uri="{FF2B5EF4-FFF2-40B4-BE49-F238E27FC236}">
                <a16:creationId xmlns:a16="http://schemas.microsoft.com/office/drawing/2014/main" id="{789000FA-CB0D-4C48-8A0F-4C314D148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431" y="1545168"/>
            <a:ext cx="914400" cy="914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B101D8F-9A94-4840-8983-44924AE489C1}"/>
              </a:ext>
            </a:extLst>
          </p:cNvPr>
          <p:cNvSpPr/>
          <p:nvPr/>
        </p:nvSpPr>
        <p:spPr>
          <a:xfrm>
            <a:off x="272770" y="4538977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3" name="Graphic 12" descr="Fireworks">
            <a:extLst>
              <a:ext uri="{FF2B5EF4-FFF2-40B4-BE49-F238E27FC236}">
                <a16:creationId xmlns:a16="http://schemas.microsoft.com/office/drawing/2014/main" id="{20032A91-B3F9-49FC-A555-234186A8A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9194" y="362457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https://www.youtube.com/watch?v=FkFNum7_Uzg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721100"/>
            <a:ext cx="11622232" cy="230562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>
                <a:solidFill>
                  <a:schemeClr val="bg1"/>
                </a:solidFill>
              </a:rPr>
              <a:t>             여러분이 한국의 전통을 지키는 장인의 수제자가 된다면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여러분은 어떤 전통을 지키고 </a:t>
            </a:r>
            <a:r>
              <a:rPr lang="ko-KR" altLang="en-US" sz="2800" b="1" dirty="0" err="1">
                <a:solidFill>
                  <a:schemeClr val="bg1"/>
                </a:solidFill>
              </a:rPr>
              <a:t>싶은가요</a:t>
            </a:r>
            <a:r>
              <a:rPr lang="en-US" altLang="ko-KR" sz="2800" b="1" dirty="0">
                <a:solidFill>
                  <a:schemeClr val="bg1"/>
                </a:solidFill>
              </a:rPr>
              <a:t>? </a:t>
            </a:r>
            <a:r>
              <a:rPr lang="ko-KR" altLang="en-US" sz="2800" b="1" dirty="0">
                <a:solidFill>
                  <a:schemeClr val="bg1"/>
                </a:solidFill>
              </a:rPr>
              <a:t>왜 그 전통에 관심이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있고 지키고 싶은지 여러분의 생각을 적어도 한 단락 정도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32FDBC-2B5C-4314-9212-51444DCB4D00}"/>
              </a:ext>
            </a:extLst>
          </p:cNvPr>
          <p:cNvSpPr/>
          <p:nvPr/>
        </p:nvSpPr>
        <p:spPr>
          <a:xfrm>
            <a:off x="231206" y="4932543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Graphic 5" descr="Plant">
            <a:extLst>
              <a:ext uri="{FF2B5EF4-FFF2-40B4-BE49-F238E27FC236}">
                <a16:creationId xmlns:a16="http://schemas.microsoft.com/office/drawing/2014/main" id="{7113F802-3A21-4177-A5F1-8E2D1C0A7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562" y="1652967"/>
            <a:ext cx="1077218" cy="1077218"/>
          </a:xfrm>
          <a:prstGeom prst="rect">
            <a:avLst/>
          </a:prstGeom>
        </p:spPr>
      </p:pic>
      <p:pic>
        <p:nvPicPr>
          <p:cNvPr id="10" name="Graphic 9" descr="Violin">
            <a:extLst>
              <a:ext uri="{FF2B5EF4-FFF2-40B4-BE49-F238E27FC236}">
                <a16:creationId xmlns:a16="http://schemas.microsoft.com/office/drawing/2014/main" id="{69B1946C-DEAB-44A1-AD86-C02A59A65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029" y="40274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1390" y="2664628"/>
            <a:ext cx="11249891" cy="2389912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</a:t>
            </a:r>
            <a:r>
              <a:rPr lang="ko-KR" altLang="en-US" sz="2500" b="1" dirty="0"/>
              <a:t>여러분 가족만 가지고 있는 특별한 전통이 있나요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무엇인가요</a:t>
            </a:r>
            <a:r>
              <a:rPr lang="en-US" altLang="ko-KR" sz="2500" b="1" dirty="0"/>
              <a:t>? </a:t>
            </a:r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외국에 사는 여러분이 가장 지키고 싶은 한국의 전통이나 문화는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무엇인가요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왜 그 전통이나 문화가 여러분이 살아가는 데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중요하다고 생각하는지 생각을 논리적으로 정리해서 두 단락 이상 </a:t>
            </a:r>
            <a:endParaRPr lang="en-US" altLang="ko-KR" sz="2500" b="1" dirty="0"/>
          </a:p>
          <a:p>
            <a:r>
              <a:rPr lang="en-US" altLang="ko-KR" sz="2500" b="1" dirty="0"/>
              <a:t>               </a:t>
            </a:r>
            <a:r>
              <a:rPr lang="ko-KR" altLang="en-US" sz="2500" b="1" dirty="0"/>
              <a:t>글을 써 보세요</a:t>
            </a:r>
            <a:r>
              <a:rPr lang="en-US" altLang="ko-KR" sz="2500" b="1" dirty="0"/>
              <a:t>.</a:t>
            </a:r>
            <a:endParaRPr lang="ko-KR" altLang="en-US" sz="2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550719" y="3859584"/>
            <a:ext cx="124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Graphic 3" descr="Leaf">
            <a:extLst>
              <a:ext uri="{FF2B5EF4-FFF2-40B4-BE49-F238E27FC236}">
                <a16:creationId xmlns:a16="http://schemas.microsoft.com/office/drawing/2014/main" id="{C0DEDC95-A6B0-4F63-9D70-79CB311C9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406" y="29451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445</Words>
  <Application>Microsoft Office PowerPoint</Application>
  <PresentationFormat>Widescreen</PresentationFormat>
  <Paragraphs>87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12  전통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284</cp:revision>
  <dcterms:created xsi:type="dcterms:W3CDTF">2020-04-18T22:55:50Z</dcterms:created>
  <dcterms:modified xsi:type="dcterms:W3CDTF">2020-06-28T01:21:25Z</dcterms:modified>
</cp:coreProperties>
</file>