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6" r:id="rId4"/>
    <p:sldId id="321" r:id="rId5"/>
    <p:sldId id="325" r:id="rId6"/>
    <p:sldId id="324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FF99FF"/>
    <a:srgbClr val="9966FF"/>
    <a:srgbClr val="FF66FF"/>
    <a:srgbClr val="0000FF"/>
    <a:srgbClr val="FFFF00"/>
    <a:srgbClr val="0000CC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AsVDHSiBpM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DFtQ2SDrxc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naver.com/ghdls486/221870144128" TargetMode="External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www.youtube.com/watch?v=8En5Q6_LtyM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hyperlink" Target="https://www.youtube.com/watch?v=ah2tAyTbUT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/>
              <a:t>10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환경 보호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https://www.youtube.com/watch?v=-AsVDHSiBpM</a:t>
            </a:r>
            <a:endParaRPr lang="en-US" altLang="ko-KR" sz="2000" b="1" dirty="0">
              <a:solidFill>
                <a:srgbClr val="FF0000"/>
              </a:solidFill>
            </a:endParaRP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r>
              <a:rPr lang="en-US" altLang="ko-KR" b="1" dirty="0">
                <a:solidFill>
                  <a:srgbClr val="0000CC"/>
                </a:solidFill>
              </a:rPr>
              <a:t>               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1)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여러분 집에서 쓰레기를 </a:t>
            </a:r>
            <a:r>
              <a:rPr lang="ko-KR" altLang="en-US" sz="2800" b="1" dirty="0" err="1">
                <a:solidFill>
                  <a:srgbClr val="0000CC"/>
                </a:solidFill>
                <a:latin typeface="+mn-ea"/>
              </a:rPr>
              <a:t>분리수거하나요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2)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재활용 쓰레기를 얼마나 잘 분리하나요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3)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쓰레기를 분리하지 않으면 무슨 일이 발생할까요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4)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쓰레기로 인해 바다 생물이 피해를 입은 뉴스를 본 적이 </a:t>
            </a:r>
            <a:endParaRPr lang="en-US" altLang="ko-KR" sz="2800" b="1" dirty="0">
              <a:solidFill>
                <a:srgbClr val="0000CC"/>
              </a:solidFill>
              <a:latin typeface="+mn-ea"/>
            </a:endParaRP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   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있다면 친구들과 공유해 보세요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.</a:t>
            </a:r>
          </a:p>
        </p:txBody>
      </p:sp>
      <p:pic>
        <p:nvPicPr>
          <p:cNvPr id="9" name="Graphic 8" descr="Cactus">
            <a:extLst>
              <a:ext uri="{FF2B5EF4-FFF2-40B4-BE49-F238E27FC236}">
                <a16:creationId xmlns:a16="http://schemas.microsoft.com/office/drawing/2014/main" id="{1284F82A-B654-474B-AEF3-DD7439E8F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329" y="4113524"/>
            <a:ext cx="1171979" cy="1280299"/>
          </a:xfrm>
          <a:prstGeom prst="rect">
            <a:avLst/>
          </a:prstGeom>
        </p:spPr>
      </p:pic>
      <p:pic>
        <p:nvPicPr>
          <p:cNvPr id="10" name="Graphic 9" descr="Whale">
            <a:extLst>
              <a:ext uri="{FF2B5EF4-FFF2-40B4-BE49-F238E27FC236}">
                <a16:creationId xmlns:a16="http://schemas.microsoft.com/office/drawing/2014/main" id="{027DD69E-79E1-4956-BBC5-ECC32D0584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329" y="168592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179293"/>
              </p:ext>
            </p:extLst>
          </p:nvPr>
        </p:nvGraphicFramePr>
        <p:xfrm>
          <a:off x="360408" y="2053661"/>
          <a:ext cx="11128284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184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24192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96204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2867972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분리 수거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소각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재활용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재생 에너지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미세 플라스틱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태양광 에너지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마모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풍력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화합물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수력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분해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생태계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3247862" y="2682836"/>
            <a:ext cx="2754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separate collection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3945345" y="3250064"/>
            <a:ext cx="1231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recycle</a:t>
            </a:r>
            <a:r>
              <a:rPr lang="en-US" altLang="ko-KR" sz="2000" dirty="0"/>
              <a:t> </a:t>
            </a:r>
            <a:endParaRPr lang="ko-KR" altLang="en-US" sz="20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3594622" y="3775112"/>
            <a:ext cx="2050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microplastics 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3472702" y="4327311"/>
            <a:ext cx="22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abrasion,</a:t>
            </a:r>
            <a:r>
              <a:rPr lang="ko-KR" altLang="en-US" sz="2400" dirty="0"/>
              <a:t> </a:t>
            </a:r>
            <a:r>
              <a:rPr lang="en-US" altLang="ko-KR" sz="2400" dirty="0"/>
              <a:t>wear</a:t>
            </a:r>
            <a:endParaRPr lang="ko-KR" altLang="en-US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3767342" y="4874804"/>
            <a:ext cx="1709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compound 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2909857" y="5465718"/>
            <a:ext cx="3406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disassemble, decomposition</a:t>
            </a:r>
            <a:endParaRPr lang="ko-KR" altLang="en-US" sz="20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9174837" y="2692996"/>
            <a:ext cx="1846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incineration 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8866441" y="3249072"/>
            <a:ext cx="2395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reusable energy</a:t>
            </a:r>
            <a:endParaRPr lang="ko-KR" altLang="en-US" sz="24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8690649" y="3784976"/>
            <a:ext cx="2720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solar panel energy</a:t>
            </a:r>
            <a:endParaRPr lang="ko-KR" altLang="en-US" sz="22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9242362" y="4321919"/>
            <a:ext cx="174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wind power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8639221" y="4863282"/>
            <a:ext cx="2856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hydroelectric power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9222041" y="5423791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ecosystem 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62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</a:t>
            </a:r>
            <a:r>
              <a:rPr lang="ko-KR" altLang="en-US" sz="3200" b="1" dirty="0"/>
              <a:t>다음 비디오를 보고 무엇을 이해했는지 이야기해 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/>
              <a:t>       </a:t>
            </a:r>
            <a:r>
              <a:rPr lang="en-US" altLang="ko-KR" sz="34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https://www.youtube.com/watch?v=aDFtQ2SDrxc</a:t>
            </a:r>
            <a:r>
              <a:rPr lang="en-US" altLang="ko-KR" sz="3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38562" y="3325110"/>
            <a:ext cx="11622232" cy="2701618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미세 플라스틱이 환경과 생물에 미치는 영향은 생각보다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심각합니다</a:t>
            </a:r>
            <a:r>
              <a:rPr lang="en-US" altLang="ko-KR" sz="3000" b="1" dirty="0">
                <a:solidFill>
                  <a:schemeClr val="bg1"/>
                </a:solidFill>
              </a:rPr>
              <a:t>. </a:t>
            </a:r>
            <a:r>
              <a:rPr lang="ko-KR" altLang="en-US" sz="3000" b="1" dirty="0">
                <a:solidFill>
                  <a:schemeClr val="bg1"/>
                </a:solidFill>
              </a:rPr>
              <a:t>이런 오염을 막기 위해서 여러분이 생활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속에서 실천할 수 있는 것은 어떤 것들이 있는지 리스트를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만들어서 서로 공유해 보세요</a:t>
            </a:r>
            <a:r>
              <a:rPr lang="en-US" altLang="ko-KR" sz="30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5" name="Graphic 14" descr="Fishbowl">
            <a:extLst>
              <a:ext uri="{FF2B5EF4-FFF2-40B4-BE49-F238E27FC236}">
                <a16:creationId xmlns:a16="http://schemas.microsoft.com/office/drawing/2014/main" id="{26A8B1CA-CB15-4155-AA99-B17918A0C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550" y="1493994"/>
            <a:ext cx="914400" cy="914400"/>
          </a:xfrm>
          <a:prstGeom prst="rect">
            <a:avLst/>
          </a:prstGeom>
        </p:spPr>
      </p:pic>
      <p:pic>
        <p:nvPicPr>
          <p:cNvPr id="17" name="Graphic 16" descr="Turtle">
            <a:extLst>
              <a:ext uri="{FF2B5EF4-FFF2-40B4-BE49-F238E27FC236}">
                <a16:creationId xmlns:a16="http://schemas.microsoft.com/office/drawing/2014/main" id="{522A38B2-CE80-426B-A08B-5E642EB39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2974" y="3869316"/>
            <a:ext cx="914400" cy="9144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AB63BD4-C2ED-4E1E-8883-C5E9B0DEF36F}"/>
              </a:ext>
            </a:extLst>
          </p:cNvPr>
          <p:cNvSpPr/>
          <p:nvPr/>
        </p:nvSpPr>
        <p:spPr>
          <a:xfrm>
            <a:off x="209550" y="4698192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323317"/>
            <a:ext cx="1143000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읽어 보고 물음에 답해 보세요</a:t>
            </a:r>
            <a:r>
              <a:rPr lang="en-US" altLang="ko-KR" sz="3600" b="1" dirty="0"/>
              <a:t>.</a:t>
            </a:r>
          </a:p>
          <a:p>
            <a:endParaRPr lang="en-US" altLang="ko-KR" sz="1050" b="1" dirty="0"/>
          </a:p>
          <a:p>
            <a:r>
              <a:rPr lang="en-US" altLang="ko-KR" sz="3600" b="1" dirty="0"/>
              <a:t>         </a:t>
            </a:r>
            <a:r>
              <a:rPr lang="en-US" altLang="ko-KR" sz="33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https://blog.naver.com/ghdls486/221870144128</a:t>
            </a:r>
            <a:endParaRPr lang="ko-KR" altLang="en-US" sz="3300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350FED-2B48-45C4-B02A-A4C4CE03C7F7}"/>
              </a:ext>
            </a:extLst>
          </p:cNvPr>
          <p:cNvSpPr/>
          <p:nvPr/>
        </p:nvSpPr>
        <p:spPr>
          <a:xfrm>
            <a:off x="296997" y="3214255"/>
            <a:ext cx="11622232" cy="2563090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           1) </a:t>
            </a:r>
            <a:r>
              <a:rPr lang="ko-KR" altLang="en-US" sz="2800" b="1" dirty="0">
                <a:solidFill>
                  <a:schemeClr val="bg1"/>
                </a:solidFill>
              </a:rPr>
              <a:t>환경의 날은 언제 지정이 되었나요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2) </a:t>
            </a:r>
            <a:r>
              <a:rPr lang="ko-KR" altLang="en-US" sz="2800" b="1" dirty="0">
                <a:solidFill>
                  <a:schemeClr val="bg1"/>
                </a:solidFill>
              </a:rPr>
              <a:t>한국에서 가전제품을 버리려면 어떻게 해야 하나요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  <a:r>
              <a:rPr lang="ko-KR" altLang="en-US" sz="2800" b="1" dirty="0">
                <a:solidFill>
                  <a:schemeClr val="bg1"/>
                </a:solidFill>
              </a:rPr>
              <a:t>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3) </a:t>
            </a:r>
            <a:r>
              <a:rPr lang="ko-KR" altLang="en-US" sz="2800" b="1" dirty="0">
                <a:solidFill>
                  <a:schemeClr val="bg1"/>
                </a:solidFill>
              </a:rPr>
              <a:t>캔류를 분리수거해 버리는 방법은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4) </a:t>
            </a:r>
            <a:r>
              <a:rPr lang="ko-KR" altLang="en-US" sz="2800" b="1" dirty="0">
                <a:solidFill>
                  <a:schemeClr val="bg1"/>
                </a:solidFill>
              </a:rPr>
              <a:t>사용하지 않은 약은 어떻게 버려야 하나요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6" name="Graphic 15" descr="Peacock">
            <a:extLst>
              <a:ext uri="{FF2B5EF4-FFF2-40B4-BE49-F238E27FC236}">
                <a16:creationId xmlns:a16="http://schemas.microsoft.com/office/drawing/2014/main" id="{835D70F8-911F-47CB-BD37-92061C5C2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6997" y="1616147"/>
            <a:ext cx="914400" cy="914400"/>
          </a:xfrm>
          <a:prstGeom prst="rect">
            <a:avLst/>
          </a:prstGeom>
        </p:spPr>
      </p:pic>
      <p:pic>
        <p:nvPicPr>
          <p:cNvPr id="18" name="Graphic 17" descr="Panda">
            <a:extLst>
              <a:ext uri="{FF2B5EF4-FFF2-40B4-BE49-F238E27FC236}">
                <a16:creationId xmlns:a16="http://schemas.microsoft.com/office/drawing/2014/main" id="{57F4B75E-0904-4DF0-A49E-110A7885EB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4909" y="401152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/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https://www.youtube.com/watch?v=8En5Q6_LtyM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r>
              <a:rPr lang="en-US" altLang="ko-KR" sz="3200" b="1" dirty="0">
                <a:solidFill>
                  <a:srgbClr val="FF0000"/>
                </a:solidFill>
              </a:rPr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https://www.youtube.com/watch?v=ah2tAyTbUTI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C53B4E-97AC-4EE4-B76C-DD85811AB8A2}"/>
              </a:ext>
            </a:extLst>
          </p:cNvPr>
          <p:cNvSpPr/>
          <p:nvPr/>
        </p:nvSpPr>
        <p:spPr>
          <a:xfrm>
            <a:off x="338562" y="3429000"/>
            <a:ext cx="11622232" cy="2597727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쓰레기로 인해 생태계가 죽어 가는 것을 막고 쓰레기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재활용이나 쓰레기 분리수거를 더욱 장려하기 위해서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어떤 대책이나 방법이 필요하다고 생각하나요</a:t>
            </a:r>
            <a:r>
              <a:rPr lang="en-US" altLang="ko-KR" sz="3000" b="1" dirty="0">
                <a:solidFill>
                  <a:schemeClr val="bg1"/>
                </a:solidFill>
              </a:rPr>
              <a:t>? 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여러분만의 독특한 아이디어를 한 단락 정도로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제시해 보세요</a:t>
            </a:r>
            <a:r>
              <a:rPr lang="en-US" altLang="ko-KR" sz="3000" b="1" dirty="0">
                <a:solidFill>
                  <a:schemeClr val="bg1"/>
                </a:solidFill>
              </a:rPr>
              <a:t>.</a:t>
            </a:r>
            <a:r>
              <a:rPr lang="ko-KR" altLang="en-US" sz="3000" b="1" dirty="0">
                <a:solidFill>
                  <a:schemeClr val="bg1"/>
                </a:solidFill>
              </a:rPr>
              <a:t>  </a:t>
            </a:r>
            <a:endParaRPr lang="en-US" altLang="ko-KR" sz="3000" b="1" dirty="0">
              <a:solidFill>
                <a:schemeClr val="bg1"/>
              </a:solidFill>
            </a:endParaRPr>
          </a:p>
        </p:txBody>
      </p:sp>
      <p:pic>
        <p:nvPicPr>
          <p:cNvPr id="16" name="Graphic 15" descr="Elephant">
            <a:extLst>
              <a:ext uri="{FF2B5EF4-FFF2-40B4-BE49-F238E27FC236}">
                <a16:creationId xmlns:a16="http://schemas.microsoft.com/office/drawing/2014/main" id="{DCBC6F9E-DE7B-4822-9CA3-63534781B3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8562" y="1797298"/>
            <a:ext cx="914400" cy="9144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032FDBC-2B5C-4314-9212-51444DCB4D00}"/>
              </a:ext>
            </a:extLst>
          </p:cNvPr>
          <p:cNvSpPr/>
          <p:nvPr/>
        </p:nvSpPr>
        <p:spPr>
          <a:xfrm>
            <a:off x="209550" y="4698192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9" name="Graphic 18" descr="Crab">
            <a:extLst>
              <a:ext uri="{FF2B5EF4-FFF2-40B4-BE49-F238E27FC236}">
                <a16:creationId xmlns:a16="http://schemas.microsoft.com/office/drawing/2014/main" id="{0F694E9C-194F-438F-87A1-7C87FFAA02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3399" y="394920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429490" y="1920240"/>
            <a:ext cx="11249891" cy="3779520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 </a:t>
            </a:r>
            <a:r>
              <a:rPr lang="ko-KR" altLang="en-US" sz="2500" b="1" dirty="0"/>
              <a:t>가전제품이나 전자제품 사용의 증가로 플라스틱 쓰레기는 몰론이고 전자폐기물이 증가하고 있습니다</a:t>
            </a:r>
            <a:r>
              <a:rPr lang="en-US" altLang="ko-KR" sz="2500" b="1" dirty="0"/>
              <a:t>. </a:t>
            </a:r>
            <a:r>
              <a:rPr lang="ko-KR" altLang="en-US" sz="2500" b="1" dirty="0"/>
              <a:t>미국과 유럽에서는 전자 폐기물에 대한 환경규제가 나날이 강화되고 있는 가운데 캘리포니아에서는 재활용 비용을 부담하는 법이 통과되어서 전자제품을 살 때 </a:t>
            </a:r>
            <a:r>
              <a:rPr lang="en-US" altLang="ko-KR" sz="2500" b="1" dirty="0"/>
              <a:t>6~10</a:t>
            </a:r>
            <a:r>
              <a:rPr lang="ko-KR" altLang="en-US" sz="2500" b="1" dirty="0"/>
              <a:t>달러 정도를 더 내야 하고 미국 메인주는 물건을 제조하는 업체가 폐제품을 수거</a:t>
            </a:r>
            <a:r>
              <a:rPr lang="en-US" altLang="ko-KR" sz="2500" b="1" dirty="0"/>
              <a:t>, </a:t>
            </a:r>
            <a:r>
              <a:rPr lang="ko-KR" altLang="en-US" sz="2500" b="1" dirty="0"/>
              <a:t>처리 비용을 부담하는 법이 도입되었습니다</a:t>
            </a:r>
            <a:r>
              <a:rPr lang="en-US" altLang="ko-KR" sz="2500" b="1" dirty="0"/>
              <a:t>. </a:t>
            </a:r>
            <a:r>
              <a:rPr lang="ko-KR" altLang="en-US" sz="2500" b="1" dirty="0"/>
              <a:t>이 때문에 소비자에게 비용 부담이 더 증가하고 있는데 환경보호를 위한 이런 법을 입법시키고 통과시키는 것에 대해 여러분은 찬성하는지 반대하는지</a:t>
            </a:r>
            <a:r>
              <a:rPr lang="en-US" altLang="ko-KR" sz="2500" b="1" dirty="0"/>
              <a:t>, </a:t>
            </a:r>
            <a:r>
              <a:rPr lang="ko-KR" altLang="en-US" sz="2500" b="1" dirty="0"/>
              <a:t>왜 그렇게 생각하는지 논리적으로 두 단락 이상 글을 써 보세요</a:t>
            </a:r>
            <a:r>
              <a:rPr lang="en-US" altLang="ko-KR" sz="2500" b="1" dirty="0"/>
              <a:t>.</a:t>
            </a:r>
            <a:endParaRPr lang="ko-KR" altLang="en-US" sz="25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015717"/>
            <a:ext cx="551699" cy="523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403322" y="1984647"/>
            <a:ext cx="124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2891</TotalTime>
  <Words>491</Words>
  <Application>Microsoft Office PowerPoint</Application>
  <PresentationFormat>Widescreen</PresentationFormat>
  <Paragraphs>85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10  환경 보호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253</cp:revision>
  <dcterms:created xsi:type="dcterms:W3CDTF">2020-04-18T22:55:50Z</dcterms:created>
  <dcterms:modified xsi:type="dcterms:W3CDTF">2020-06-28T00:56:38Z</dcterms:modified>
</cp:coreProperties>
</file>