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9966FF"/>
    <a:srgbClr val="FF66FF"/>
    <a:srgbClr val="0000FF"/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5m9cASAJWY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7OG-tXwX8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hyperlink" Target="https://www.youtube.com/watch?v=-uSkg4J1UFg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s://koc.chunjae.co.kr/Dic/dicDetail.do?idx=250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VF5PwMwHkE" TargetMode="External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br>
              <a:rPr lang="en-US" altLang="ko-KR" sz="6700" b="1" dirty="0"/>
            </a:br>
            <a:br>
              <a:rPr lang="ko-KR"/>
            </a:br>
            <a:r>
              <a:rPr lang="ko-KR" altLang="en-US" b="1">
                <a:solidFill>
                  <a:srgbClr val="0000CC"/>
                </a:solidFill>
              </a:rPr>
              <a:t>건강 문제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https://www.youtube.com/watch?v=q5m9cASAJWY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r>
              <a:rPr lang="en-US" altLang="ko-KR" sz="2000" b="1" dirty="0">
                <a:solidFill>
                  <a:srgbClr val="0000CC"/>
                </a:solidFill>
              </a:rPr>
              <a:t>       </a:t>
            </a: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미국인의 몇 퍼센트가 비만이라고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미국인의 비만원인은 무엇이라고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3) Food desert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는 무엇인가요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endParaRPr lang="en-US" altLang="ko-KR" sz="2400" b="1" dirty="0">
              <a:solidFill>
                <a:srgbClr val="0000CC"/>
              </a:solidFill>
            </a:endParaRP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950" y="1758012"/>
            <a:ext cx="914400" cy="914400"/>
          </a:xfrm>
          <a:prstGeom prst="rect">
            <a:avLst/>
          </a:prstGeom>
        </p:spPr>
      </p:pic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9" y="4113524"/>
            <a:ext cx="1171979" cy="128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194557"/>
              </p:ext>
            </p:extLst>
          </p:nvPr>
        </p:nvGraphicFramePr>
        <p:xfrm>
          <a:off x="360408" y="2053661"/>
          <a:ext cx="11128284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184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24192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96204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2867972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서구화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가공식품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당뇨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지원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비만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관절염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식단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예방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유산소 운동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치료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유전적 요인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552662" y="2682836"/>
            <a:ext cx="2154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westernization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969725" y="3262896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diabetes</a:t>
            </a:r>
            <a:endParaRPr lang="ko-KR" altLang="en-US" sz="24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4000205" y="3762179"/>
            <a:ext cx="1160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obesity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4062652" y="4280910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menu</a:t>
            </a:r>
            <a:endParaRPr lang="ko-KR" altLang="en-US" sz="2400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441404" y="4864470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aerobic exercise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4133484" y="5387095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cancer</a:t>
            </a:r>
            <a:endParaRPr lang="ko-KR" altLang="en-US" sz="24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8839557" y="2682836"/>
            <a:ext cx="2375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processed food 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049321" y="3228752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support, aid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9361209" y="3795136"/>
            <a:ext cx="127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arthritis</a:t>
            </a:r>
            <a:r>
              <a:rPr lang="en-US" altLang="ko-KR" sz="2200" dirty="0"/>
              <a:t> 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150922" y="4301599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prevention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8907081" y="4842962"/>
            <a:ext cx="2254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treatment, cure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8856281" y="5372991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hereditary factor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눌러서 비디오를 보고 물음에 답하세요</a:t>
            </a:r>
            <a:r>
              <a:rPr lang="en-US" altLang="ko-KR" sz="36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https://www.youtube.com/watch?v=ZE7OG-tXwX8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214181"/>
            <a:ext cx="11622232" cy="2812546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1) </a:t>
            </a:r>
            <a:r>
              <a:rPr lang="ko-KR" altLang="en-US" sz="3000" b="1" dirty="0">
                <a:solidFill>
                  <a:schemeClr val="bg1"/>
                </a:solidFill>
              </a:rPr>
              <a:t>왜 </a:t>
            </a:r>
            <a:r>
              <a:rPr lang="en-US" altLang="ko-KR" sz="3000" b="1" dirty="0">
                <a:solidFill>
                  <a:schemeClr val="bg1"/>
                </a:solidFill>
              </a:rPr>
              <a:t>Junk Food</a:t>
            </a:r>
            <a:r>
              <a:rPr lang="ko-KR" altLang="en-US" sz="3000" b="1" dirty="0">
                <a:solidFill>
                  <a:schemeClr val="bg1"/>
                </a:solidFill>
              </a:rPr>
              <a:t>라는 이름이 붙었나요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2) </a:t>
            </a:r>
            <a:r>
              <a:rPr lang="ko-KR" altLang="en-US" sz="3000" b="1" dirty="0">
                <a:solidFill>
                  <a:schemeClr val="bg1"/>
                </a:solidFill>
              </a:rPr>
              <a:t>햄버거에 없는 영양소는 무엇입니까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3) </a:t>
            </a:r>
            <a:r>
              <a:rPr lang="ko-KR" altLang="en-US" sz="3000" b="1" dirty="0">
                <a:solidFill>
                  <a:schemeClr val="bg1"/>
                </a:solidFill>
              </a:rPr>
              <a:t>왜 햄버거 같은 음식은 두뇌에 좋지 않나요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4) </a:t>
            </a:r>
            <a:r>
              <a:rPr lang="ko-KR" altLang="en-US" sz="3000" b="1" dirty="0">
                <a:solidFill>
                  <a:schemeClr val="bg1"/>
                </a:solidFill>
              </a:rPr>
              <a:t>어떤 부모들이 아이들에게 나쁜 </a:t>
            </a:r>
            <a:r>
              <a:rPr lang="en-US" altLang="ko-KR" sz="3000" b="1" dirty="0">
                <a:solidFill>
                  <a:schemeClr val="bg1"/>
                </a:solidFill>
              </a:rPr>
              <a:t>Junk Food</a:t>
            </a:r>
            <a:r>
              <a:rPr lang="ko-KR" altLang="en-US" sz="3000" b="1" dirty="0">
                <a:solidFill>
                  <a:schemeClr val="bg1"/>
                </a:solidFill>
              </a:rPr>
              <a:t>를 먹였나요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5) </a:t>
            </a:r>
            <a:r>
              <a:rPr lang="ko-KR" altLang="en-US" sz="3000" b="1" dirty="0">
                <a:solidFill>
                  <a:schemeClr val="bg1"/>
                </a:solidFill>
              </a:rPr>
              <a:t>가난한 집 아이들에게 나타나는 </a:t>
            </a:r>
            <a:r>
              <a:rPr lang="en-US" altLang="ko-KR" sz="3000" b="1" dirty="0">
                <a:solidFill>
                  <a:schemeClr val="bg1"/>
                </a:solidFill>
              </a:rPr>
              <a:t>3</a:t>
            </a:r>
            <a:r>
              <a:rPr lang="ko-KR" altLang="en-US" sz="3000" b="1" dirty="0">
                <a:solidFill>
                  <a:schemeClr val="bg1"/>
                </a:solidFill>
              </a:rPr>
              <a:t>가지 현상은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Graphic 2" descr="Burger and drink">
            <a:extLst>
              <a:ext uri="{FF2B5EF4-FFF2-40B4-BE49-F238E27FC236}">
                <a16:creationId xmlns:a16="http://schemas.microsoft.com/office/drawing/2014/main" id="{36795DBF-EEAB-4DA7-BCD1-747B89B7A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508716"/>
            <a:ext cx="1072822" cy="1072822"/>
          </a:xfrm>
          <a:prstGeom prst="rect">
            <a:avLst/>
          </a:prstGeom>
        </p:spPr>
      </p:pic>
      <p:pic>
        <p:nvPicPr>
          <p:cNvPr id="9" name="Graphic 8" descr="Apple">
            <a:extLst>
              <a:ext uri="{FF2B5EF4-FFF2-40B4-BE49-F238E27FC236}">
                <a16:creationId xmlns:a16="http://schemas.microsoft.com/office/drawing/2014/main" id="{B278883F-AF78-4622-BA56-24E9E88F5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7972" y="41632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읽어 보고 물음에 답해 보세요</a:t>
            </a:r>
            <a:r>
              <a:rPr lang="en-US" altLang="ko-KR" sz="3600" b="1" dirty="0"/>
              <a:t>.</a:t>
            </a:r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hlinkClick r:id="rId4"/>
              </a:rPr>
              <a:t>https://koc.chunjae.co.kr/Dic/dicDetail.do?idx=2506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pic>
        <p:nvPicPr>
          <p:cNvPr id="3" name="Graphic 2" descr="Whole pizza">
            <a:extLst>
              <a:ext uri="{FF2B5EF4-FFF2-40B4-BE49-F238E27FC236}">
                <a16:creationId xmlns:a16="http://schemas.microsoft.com/office/drawing/2014/main" id="{D5749D12-21A7-4EA2-B0F7-28A96C79C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19" y="1407816"/>
            <a:ext cx="914400" cy="9144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2854366"/>
            <a:ext cx="11622232" cy="3172361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1) </a:t>
            </a:r>
            <a:r>
              <a:rPr lang="ko-KR" altLang="en-US" sz="2800" b="1" dirty="0">
                <a:solidFill>
                  <a:schemeClr val="bg1"/>
                </a:solidFill>
              </a:rPr>
              <a:t>청소년은 하루 세끼 중에 무엇을 주로 거르나요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2) </a:t>
            </a:r>
            <a:r>
              <a:rPr lang="ko-KR" altLang="en-US" sz="2800" b="1" dirty="0">
                <a:solidFill>
                  <a:schemeClr val="bg1"/>
                </a:solidFill>
              </a:rPr>
              <a:t>하루 세끼 중에 거르는 식사가 청소년에게 미치는 두 가지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나쁜 영향는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3) </a:t>
            </a:r>
            <a:r>
              <a:rPr lang="ko-KR" altLang="en-US" sz="2800" b="1" dirty="0">
                <a:solidFill>
                  <a:schemeClr val="bg1"/>
                </a:solidFill>
              </a:rPr>
              <a:t>비만 때문에 나타나는 질병은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4) </a:t>
            </a:r>
            <a:r>
              <a:rPr lang="ko-KR" altLang="en-US" sz="2800" b="1" dirty="0">
                <a:solidFill>
                  <a:schemeClr val="bg1"/>
                </a:solidFill>
              </a:rPr>
              <a:t>극심한 다이어트 등으로 인해 음식 섭취를 거부하는 현상을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뭐라고 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5) </a:t>
            </a:r>
            <a:r>
              <a:rPr lang="en-US" altLang="ko-KR" sz="2800" b="1" dirty="0">
                <a:solidFill>
                  <a:schemeClr val="tx1"/>
                </a:solidFill>
              </a:rPr>
              <a:t>(4)</a:t>
            </a:r>
            <a:r>
              <a:rPr lang="ko-KR" altLang="en-US" sz="2800" b="1" dirty="0">
                <a:solidFill>
                  <a:schemeClr val="bg1"/>
                </a:solidFill>
              </a:rPr>
              <a:t>번 답으로 인한 심각한 부작용은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9" name="Graphic 8" descr="Grapes">
            <a:extLst>
              <a:ext uri="{FF2B5EF4-FFF2-40B4-BE49-F238E27FC236}">
                <a16:creationId xmlns:a16="http://schemas.microsoft.com/office/drawing/2014/main" id="{30B631B0-8904-4CED-A9C8-9B8BB4220C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0219" y="40524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https://www.youtube.com/watch?v=IVF5PwMwHkE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629891"/>
            <a:ext cx="11300988" cy="2175164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여러분은 이 뉴스에 대해서 어떻게 생각하세요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여러분은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이 금지에 찬성합니까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반대합니까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왜 그렇게 생각하는지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여러분의 의견을 한 단락 정도 글로 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" name="Graphic 2" descr="Tea">
            <a:extLst>
              <a:ext uri="{FF2B5EF4-FFF2-40B4-BE49-F238E27FC236}">
                <a16:creationId xmlns:a16="http://schemas.microsoft.com/office/drawing/2014/main" id="{2ECFDE7C-65C9-4E2D-8252-CA1984AFB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9857" y="1561338"/>
            <a:ext cx="1137888" cy="11378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DD42ABF-66C9-42B0-9BE7-27253CDEB017}"/>
              </a:ext>
            </a:extLst>
          </p:cNvPr>
          <p:cNvSpPr/>
          <p:nvPr/>
        </p:nvSpPr>
        <p:spPr>
          <a:xfrm>
            <a:off x="219857" y="4579111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7" name="Graphic 6" descr="Coffee">
            <a:extLst>
              <a:ext uri="{FF2B5EF4-FFF2-40B4-BE49-F238E27FC236}">
                <a16:creationId xmlns:a16="http://schemas.microsoft.com/office/drawing/2014/main" id="{CAE66E42-1308-4D72-A604-63FA23FD8B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108" y="37440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429490" y="2072057"/>
            <a:ext cx="11249891" cy="3871543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 </a:t>
            </a:r>
            <a:r>
              <a:rPr lang="ko-KR" altLang="en-US" sz="2800" b="1" dirty="0"/>
              <a:t>뉴욕에서는 </a:t>
            </a:r>
            <a:r>
              <a:rPr lang="en-US" altLang="ko-KR" sz="2800" b="1" dirty="0"/>
              <a:t>2013</a:t>
            </a:r>
            <a:r>
              <a:rPr lang="ko-KR" altLang="en-US" sz="2800" b="1" dirty="0"/>
              <a:t>년부터 극장</a:t>
            </a:r>
            <a:r>
              <a:rPr lang="en-US" altLang="ko-KR" sz="2800" b="1" dirty="0"/>
              <a:t>, </a:t>
            </a:r>
            <a:r>
              <a:rPr lang="ko-KR" altLang="en-US" sz="2800" b="1" dirty="0"/>
              <a:t>공연장에서 탄산음료 판매를 금지하고 있고</a:t>
            </a:r>
            <a:r>
              <a:rPr lang="en-US" altLang="ko-KR" sz="2800" b="1" dirty="0"/>
              <a:t>,</a:t>
            </a:r>
            <a:r>
              <a:rPr lang="ko-KR" altLang="en-US" sz="2800" b="1" dirty="0"/>
              <a:t> 샌프란시스코는 탄산음료 광고조차 금지하고 있습니다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또한 캘리포니아는 </a:t>
            </a:r>
            <a:r>
              <a:rPr lang="en-US" altLang="ko-KR" sz="2800" b="1" dirty="0"/>
              <a:t>2005</a:t>
            </a:r>
            <a:r>
              <a:rPr lang="ko-KR" altLang="en-US" sz="2800" b="1" dirty="0"/>
              <a:t>년부터 학교 자판기에서 탄산음료를 판매하는 것이 금지되어 있습니다</a:t>
            </a:r>
            <a:r>
              <a:rPr lang="en-US" altLang="ko-KR" sz="2800" b="1" dirty="0"/>
              <a:t>. </a:t>
            </a:r>
            <a:r>
              <a:rPr lang="ko-KR" altLang="en-US" sz="2800" b="1" dirty="0"/>
              <a:t>여러분은 청소년의 건강과 관련해 학교에서 탄산음료나 햄버거 같은 음식을 팔 수 없는 것에 대해서 찬성합니까</a:t>
            </a:r>
            <a:r>
              <a:rPr lang="en-US" altLang="ko-KR" sz="2800" b="1" dirty="0"/>
              <a:t>? </a:t>
            </a:r>
            <a:r>
              <a:rPr lang="ko-KR" altLang="en-US" sz="2800" b="1" dirty="0"/>
              <a:t>반대합니까</a:t>
            </a:r>
            <a:r>
              <a:rPr lang="en-US" altLang="ko-KR" sz="2800" b="1" dirty="0"/>
              <a:t>? </a:t>
            </a:r>
            <a:r>
              <a:rPr lang="ko-KR" altLang="en-US" sz="2800" b="1" dirty="0"/>
              <a:t>왜 그렇게 생각하는지 두 단락 이상 여러분의 생각을 논리적으로 정리해서 글을 써 보세요</a:t>
            </a:r>
            <a:r>
              <a:rPr lang="en-US" altLang="ko-KR" sz="2800" b="1" dirty="0"/>
              <a:t>.</a:t>
            </a:r>
            <a:endParaRPr lang="ko-KR" altLang="en-US" sz="32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182" y="2350364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199475" y="2350364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2502</TotalTime>
  <Words>480</Words>
  <Application>Microsoft Office PowerPoint</Application>
  <PresentationFormat>Widescreen</PresentationFormat>
  <Paragraphs>84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8  건강 문제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228</cp:revision>
  <dcterms:created xsi:type="dcterms:W3CDTF">2020-04-18T22:55:50Z</dcterms:created>
  <dcterms:modified xsi:type="dcterms:W3CDTF">2020-06-27T05:37:34Z</dcterms:modified>
</cp:coreProperties>
</file>