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1" r:id="rId4"/>
    <p:sldId id="325" r:id="rId5"/>
    <p:sldId id="324" r:id="rId6"/>
    <p:sldId id="327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0000FF"/>
    <a:srgbClr val="FFFF00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3922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BatKoLt30M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afe.naver.com/jihyegirls/7499" TargetMode="External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4s0I9q03zlo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Hx5pWDEXq0" TargetMode="External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3n6dkIeRWh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이성교제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https://www.youtube.com/watch?v=0BatKoLt30M</a:t>
            </a:r>
            <a:r>
              <a:rPr lang="en-US" altLang="ko-KR" sz="2000" b="1" dirty="0">
                <a:solidFill>
                  <a:srgbClr val="0000CC"/>
                </a:solidFill>
              </a:rPr>
              <a:t> </a:t>
            </a:r>
          </a:p>
          <a:p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sz="2000" b="1" dirty="0">
                <a:solidFill>
                  <a:srgbClr val="0000CC"/>
                </a:solidFill>
              </a:rPr>
              <a:t>       </a:t>
            </a:r>
          </a:p>
          <a:p>
            <a:r>
              <a:rPr lang="en-US" altLang="ko-KR" b="1" dirty="0">
                <a:solidFill>
                  <a:srgbClr val="0000CC"/>
                </a:solidFill>
              </a:rPr>
              <a:t>             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1)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여러분은 청소년들의 이성교제에 찬성합니까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반대합니까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   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 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이유는 무엇인가요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2)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청소년들이 이성교제를 할 수 있는 적당한 나이는 몇 살이라고 </a:t>
            </a:r>
            <a:endParaRPr lang="en-US" altLang="ko-KR" sz="2800" b="1" dirty="0">
              <a:solidFill>
                <a:srgbClr val="0000CC"/>
              </a:solidFill>
              <a:latin typeface="+mn-ea"/>
            </a:endParaRPr>
          </a:p>
          <a:p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         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생각하나요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 </a:t>
            </a:r>
            <a:r>
              <a:rPr lang="ko-KR" altLang="en-US" sz="2800" b="1" dirty="0">
                <a:solidFill>
                  <a:srgbClr val="0000CC"/>
                </a:solidFill>
                <a:latin typeface="+mn-ea"/>
              </a:rPr>
              <a:t>왜 그렇게 생각하나요</a:t>
            </a:r>
            <a:r>
              <a:rPr lang="en-US" altLang="ko-KR" sz="2800" b="1" dirty="0">
                <a:solidFill>
                  <a:srgbClr val="0000CC"/>
                </a:solidFill>
                <a:latin typeface="+mn-ea"/>
              </a:rPr>
              <a:t>?</a:t>
            </a:r>
            <a:endParaRPr lang="en-US" altLang="ko-KR" sz="2400" b="1" dirty="0">
              <a:solidFill>
                <a:srgbClr val="0000CC"/>
              </a:solidFill>
            </a:endParaRP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950" y="1758012"/>
            <a:ext cx="914400" cy="914400"/>
          </a:xfrm>
          <a:prstGeom prst="rect">
            <a:avLst/>
          </a:prstGeom>
        </p:spPr>
      </p:pic>
      <p:pic>
        <p:nvPicPr>
          <p:cNvPr id="9" name="Graphic 8" descr="Cactus">
            <a:extLst>
              <a:ext uri="{FF2B5EF4-FFF2-40B4-BE49-F238E27FC236}">
                <a16:creationId xmlns:a16="http://schemas.microsoft.com/office/drawing/2014/main" id="{1284F82A-B654-474B-AEF3-DD7439E8F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7329" y="4113524"/>
            <a:ext cx="1171979" cy="128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눌러서 글을 읽어 보세요</a:t>
            </a:r>
            <a:r>
              <a:rPr lang="en-US" altLang="ko-KR" sz="3600" b="1" dirty="0"/>
              <a:t>.</a:t>
            </a:r>
          </a:p>
          <a:p>
            <a:endParaRPr lang="en-US" altLang="ko-KR" b="1" dirty="0"/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  </a:t>
            </a:r>
            <a:r>
              <a:rPr lang="en-US" altLang="ko-KR" sz="4000" b="1" dirty="0">
                <a:hlinkClick r:id="rId3"/>
              </a:rPr>
              <a:t>https://cafe.naver.com/jihyegirls/7499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214181"/>
            <a:ext cx="11300988" cy="2052691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  1) </a:t>
            </a:r>
            <a:r>
              <a:rPr lang="ko-KR" altLang="en-US" sz="3000" b="1" dirty="0">
                <a:solidFill>
                  <a:schemeClr val="bg1"/>
                </a:solidFill>
              </a:rPr>
              <a:t>설문조사의 대상은 누구인가요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2) </a:t>
            </a:r>
            <a:r>
              <a:rPr lang="ko-KR" altLang="en-US" sz="3000" b="1" dirty="0">
                <a:solidFill>
                  <a:schemeClr val="bg1"/>
                </a:solidFill>
              </a:rPr>
              <a:t>몇 명이 이성교제에 찬성했나요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3) </a:t>
            </a:r>
            <a:r>
              <a:rPr lang="ko-KR" altLang="en-US" sz="3000" b="1" dirty="0">
                <a:solidFill>
                  <a:schemeClr val="bg1"/>
                </a:solidFill>
              </a:rPr>
              <a:t>조선시대</a:t>
            </a:r>
            <a:r>
              <a:rPr lang="en-US" altLang="ko-KR" sz="3000" b="1" dirty="0">
                <a:solidFill>
                  <a:schemeClr val="bg1"/>
                </a:solidFill>
              </a:rPr>
              <a:t>, </a:t>
            </a:r>
            <a:r>
              <a:rPr lang="ko-KR" altLang="en-US" sz="3000" b="1" dirty="0">
                <a:solidFill>
                  <a:schemeClr val="bg1"/>
                </a:solidFill>
              </a:rPr>
              <a:t>부모님 세대</a:t>
            </a:r>
            <a:r>
              <a:rPr lang="en-US" altLang="ko-KR" sz="3000" b="1" dirty="0">
                <a:solidFill>
                  <a:schemeClr val="bg1"/>
                </a:solidFill>
              </a:rPr>
              <a:t>, </a:t>
            </a:r>
            <a:r>
              <a:rPr lang="ko-KR" altLang="en-US" sz="3000" b="1" dirty="0">
                <a:solidFill>
                  <a:schemeClr val="bg1"/>
                </a:solidFill>
              </a:rPr>
              <a:t>그리고 요즘은 교제방법이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어떻게 변해왔다고 했나요</a:t>
            </a:r>
            <a:r>
              <a:rPr lang="en-US" altLang="ko-KR" sz="30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8" name="Graphic 17" descr="Plant">
            <a:extLst>
              <a:ext uri="{FF2B5EF4-FFF2-40B4-BE49-F238E27FC236}">
                <a16:creationId xmlns:a16="http://schemas.microsoft.com/office/drawing/2014/main" id="{1CA34167-BED6-4DA5-8AE8-060DB77080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575475"/>
            <a:ext cx="1087120" cy="1087120"/>
          </a:xfrm>
          <a:prstGeom prst="rect">
            <a:avLst/>
          </a:prstGeom>
        </p:spPr>
      </p:pic>
      <p:pic>
        <p:nvPicPr>
          <p:cNvPr id="20" name="Graphic 19" descr="Flowers in pot">
            <a:extLst>
              <a:ext uri="{FF2B5EF4-FFF2-40B4-BE49-F238E27FC236}">
                <a16:creationId xmlns:a16="http://schemas.microsoft.com/office/drawing/2014/main" id="{22840F92-1D3D-4803-B18A-BE84A8386C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2450" y="3578666"/>
            <a:ext cx="1156023" cy="115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586562"/>
            <a:ext cx="1143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간단히 메모하면서 시청해 보세요</a:t>
            </a:r>
            <a:r>
              <a:rPr lang="en-US" altLang="ko-KR" sz="3600" b="1" dirty="0"/>
              <a:t>.</a:t>
            </a:r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https://www.youtube.com/watch?v=4s0I9q03zlo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226431" y="3532554"/>
            <a:ext cx="11430000" cy="2508028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ko-KR" altLang="en-US" sz="3200" b="1" dirty="0"/>
              <a:t>     </a:t>
            </a:r>
            <a:r>
              <a:rPr lang="ko-KR" altLang="en-US" sz="2800" b="1" dirty="0"/>
              <a:t> </a:t>
            </a:r>
            <a:r>
              <a:rPr lang="en-US" altLang="ko-KR" sz="2800" b="1" dirty="0"/>
              <a:t>‘</a:t>
            </a:r>
            <a:r>
              <a:rPr lang="ko-KR" altLang="en-US" sz="2800" b="1" dirty="0"/>
              <a:t>성적 자기결정권</a:t>
            </a:r>
            <a:r>
              <a:rPr lang="en-US" altLang="ko-KR" sz="2800" b="1" dirty="0"/>
              <a:t>’</a:t>
            </a:r>
            <a:r>
              <a:rPr lang="ko-KR" altLang="en-US" sz="2800" b="1" dirty="0"/>
              <a:t>은 누구에게나 주어지는 권리입니다</a:t>
            </a:r>
            <a:r>
              <a:rPr lang="en-US" altLang="ko-KR" sz="2800" b="1" dirty="0"/>
              <a:t>.  </a:t>
            </a:r>
          </a:p>
          <a:p>
            <a:pPr lvl="2"/>
            <a:r>
              <a:rPr lang="en-US" altLang="ko-KR" sz="2800" b="1" dirty="0"/>
              <a:t>      </a:t>
            </a:r>
            <a:r>
              <a:rPr lang="ko-KR" altLang="en-US" sz="2800" b="1" dirty="0"/>
              <a:t>하지만 그 권리를 행사하기 위해서 따르는 책임은 어떤 것이   </a:t>
            </a:r>
            <a:endParaRPr lang="en-US" altLang="ko-KR" sz="2800" b="1" dirty="0"/>
          </a:p>
          <a:p>
            <a:pPr lvl="2"/>
            <a:r>
              <a:rPr lang="en-US" altLang="ko-KR" sz="2800" b="1" dirty="0"/>
              <a:t>      </a:t>
            </a:r>
            <a:r>
              <a:rPr lang="ko-KR" altLang="en-US" sz="2800" b="1" dirty="0"/>
              <a:t>있을까요</a:t>
            </a:r>
            <a:r>
              <a:rPr lang="en-US" altLang="ko-KR" sz="2800" b="1" dirty="0"/>
              <a:t>? </a:t>
            </a:r>
            <a:r>
              <a:rPr lang="ko-KR" altLang="en-US" sz="2800" b="1" dirty="0"/>
              <a:t>건전한 청소년의 이성교제를 위해 뒤따르는 </a:t>
            </a:r>
            <a:endParaRPr lang="en-US" altLang="ko-KR" sz="2800" b="1" dirty="0"/>
          </a:p>
          <a:p>
            <a:pPr lvl="2"/>
            <a:r>
              <a:rPr lang="en-US" altLang="ko-KR" sz="2800" b="1" dirty="0"/>
              <a:t>      </a:t>
            </a:r>
            <a:r>
              <a:rPr lang="ko-KR" altLang="en-US" sz="2800" b="1" dirty="0"/>
              <a:t>책임은 어떤 것이 있을 것 </a:t>
            </a:r>
            <a:r>
              <a:rPr lang="ko-KR" altLang="en-US" sz="2800" b="1" dirty="0" err="1"/>
              <a:t>같은지</a:t>
            </a:r>
            <a:r>
              <a:rPr lang="ko-KR" altLang="en-US" sz="2800" b="1" dirty="0"/>
              <a:t> 여러분의 생각을 한 단락 </a:t>
            </a:r>
            <a:endParaRPr lang="en-US" altLang="ko-KR" sz="2800" b="1" dirty="0"/>
          </a:p>
          <a:p>
            <a:pPr lvl="2"/>
            <a:r>
              <a:rPr lang="en-US" altLang="ko-KR" sz="2800" b="1" dirty="0"/>
              <a:t>      </a:t>
            </a:r>
            <a:r>
              <a:rPr lang="ko-KR" altLang="en-US" sz="2800" b="1" dirty="0"/>
              <a:t>정도로 요약해 보세요</a:t>
            </a:r>
            <a:r>
              <a:rPr lang="en-US" altLang="ko-KR" sz="2800" b="1" dirty="0"/>
              <a:t>.</a:t>
            </a:r>
            <a:endParaRPr lang="ko-KR" altLang="en-US" sz="3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65F07-D907-4939-BE11-8B68598D8491}"/>
              </a:ext>
            </a:extLst>
          </p:cNvPr>
          <p:cNvSpPr/>
          <p:nvPr/>
        </p:nvSpPr>
        <p:spPr>
          <a:xfrm>
            <a:off x="226431" y="4463402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1" name="Graphic 10" descr="Heart">
            <a:extLst>
              <a:ext uri="{FF2B5EF4-FFF2-40B4-BE49-F238E27FC236}">
                <a16:creationId xmlns:a16="http://schemas.microsoft.com/office/drawing/2014/main" id="{50267C91-D3C9-4342-8437-6C01865BF3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0218" y="15380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시청하고 질문에 답을 </a:t>
            </a:r>
            <a:endParaRPr lang="en-US" altLang="ko-KR" sz="3200" b="1" dirty="0"/>
          </a:p>
          <a:p>
            <a:r>
              <a:rPr lang="en-US" altLang="ko-KR" sz="3200" b="1" dirty="0"/>
              <a:t>       </a:t>
            </a:r>
            <a:r>
              <a:rPr lang="ko-KR" altLang="en-US" sz="3200" b="1" dirty="0"/>
              <a:t>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https://www.youtube.com/watch?v=CHx5pWDEXq0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429000"/>
            <a:ext cx="11300988" cy="2376055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</a:t>
            </a:r>
            <a:r>
              <a:rPr lang="en-US" altLang="ko-KR" sz="2800" b="1" dirty="0">
                <a:solidFill>
                  <a:schemeClr val="bg1"/>
                </a:solidFill>
              </a:rPr>
              <a:t>1) </a:t>
            </a:r>
            <a:r>
              <a:rPr lang="ko-KR" altLang="en-US" sz="2800" b="1" dirty="0">
                <a:solidFill>
                  <a:schemeClr val="bg1"/>
                </a:solidFill>
              </a:rPr>
              <a:t>논란이 되고 있는 문제는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이성교제와 관련된 구체적인 학교 규칙은 어떤 것이 </a:t>
            </a:r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소개되었나요 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학교 측의 논리와 학생 측의 반응은 무엇인가요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id="{89D15EB3-7F49-4E93-8C96-97AB44C23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399" y="4220247"/>
            <a:ext cx="1035462" cy="1035462"/>
          </a:xfrm>
          <a:prstGeom prst="rect">
            <a:avLst/>
          </a:prstGeom>
        </p:spPr>
      </p:pic>
      <p:pic>
        <p:nvPicPr>
          <p:cNvPr id="16" name="Graphic 15" descr="Open hand with plant">
            <a:extLst>
              <a:ext uri="{FF2B5EF4-FFF2-40B4-BE49-F238E27FC236}">
                <a16:creationId xmlns:a16="http://schemas.microsoft.com/office/drawing/2014/main" id="{70CA9939-7E85-4BD5-944F-622487B3F5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7613" y="168255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시청하세요</a:t>
            </a:r>
            <a:r>
              <a:rPr lang="en-US" altLang="ko-KR" sz="3200" b="1" dirty="0"/>
              <a:t>.</a:t>
            </a:r>
          </a:p>
          <a:p>
            <a:endParaRPr lang="en-US" altLang="ko-KR" sz="320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https://www.youtube.com/watch?v=3n6dkIeRWhM</a:t>
            </a:r>
            <a:endParaRPr lang="en-US" altLang="ko-KR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429000"/>
            <a:ext cx="11300988" cy="2376055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여러분은 청소년들이 이성교제를 하다가 뽀뽀 같은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가벼운 스킨십을 해도 된다고 생각하는지</a:t>
            </a:r>
            <a:r>
              <a:rPr lang="en-US" altLang="ko-KR" sz="3000" b="1" dirty="0">
                <a:solidFill>
                  <a:schemeClr val="bg1"/>
                </a:solidFill>
              </a:rPr>
              <a:t>, </a:t>
            </a:r>
            <a:r>
              <a:rPr lang="ko-KR" altLang="en-US" sz="3000" b="1" dirty="0">
                <a:solidFill>
                  <a:schemeClr val="bg1"/>
                </a:solidFill>
              </a:rPr>
              <a:t>그런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스킨십은</a:t>
            </a:r>
            <a:r>
              <a:rPr lang="en-US" altLang="ko-KR" sz="2800" b="1" dirty="0">
                <a:solidFill>
                  <a:schemeClr val="bg1"/>
                </a:solidFill>
              </a:rPr>
              <a:t> </a:t>
            </a:r>
            <a:r>
              <a:rPr lang="ko-KR" altLang="en-US" sz="2800" b="1" dirty="0">
                <a:solidFill>
                  <a:schemeClr val="bg1"/>
                </a:solidFill>
              </a:rPr>
              <a:t>하면 안 된다고 생각하는지 이유와 함께 여러분의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의견을 한 단락 정도 글로 써 보세요</a:t>
            </a:r>
            <a:r>
              <a:rPr lang="en-US" altLang="ko-KR" sz="2800" b="1" dirty="0">
                <a:solidFill>
                  <a:schemeClr val="bg1"/>
                </a:solidFill>
              </a:rPr>
              <a:t>.</a:t>
            </a:r>
            <a:endParaRPr lang="en-US" altLang="ko-KR" sz="3000" b="1" dirty="0">
              <a:solidFill>
                <a:schemeClr val="bg1"/>
              </a:solidFill>
            </a:endParaRPr>
          </a:p>
        </p:txBody>
      </p:sp>
      <p:pic>
        <p:nvPicPr>
          <p:cNvPr id="12" name="Graphic 11" descr="Moon and stars">
            <a:extLst>
              <a:ext uri="{FF2B5EF4-FFF2-40B4-BE49-F238E27FC236}">
                <a16:creationId xmlns:a16="http://schemas.microsoft.com/office/drawing/2014/main" id="{7EA9A1D5-5A28-4193-B88F-569F8215E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613" y="1602291"/>
            <a:ext cx="914400" cy="9144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197472B-76FA-4967-B779-4F238C6799B8}"/>
              </a:ext>
            </a:extLst>
          </p:cNvPr>
          <p:cNvSpPr/>
          <p:nvPr/>
        </p:nvSpPr>
        <p:spPr>
          <a:xfrm>
            <a:off x="306951" y="4145816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3923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524311" y="2072057"/>
            <a:ext cx="10968038" cy="2867891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여려분이 결혼해서 자녀를 둔 부모가 되었다고 가정해 봅시다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여러분의 자녀에게 건전한 이성교제에 대해서 어떤 이야기를 해 주고 싶은지 여러분의 미래의 아들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딸에게 편지를 한 장 써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3891" y="2378073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227184" y="2378073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2192</TotalTime>
  <Words>422</Words>
  <Application>Microsoft Office PowerPoint</Application>
  <PresentationFormat>Widescreen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7  이성교제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217</cp:revision>
  <dcterms:created xsi:type="dcterms:W3CDTF">2020-04-18T22:55:50Z</dcterms:created>
  <dcterms:modified xsi:type="dcterms:W3CDTF">2020-06-27T05:24:56Z</dcterms:modified>
</cp:coreProperties>
</file>