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320" r:id="rId3"/>
    <p:sldId id="321" r:id="rId4"/>
    <p:sldId id="324" r:id="rId5"/>
    <p:sldId id="322" r:id="rId6"/>
    <p:sldId id="26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CC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76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0039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8W-SKCuVk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hyperlink" Target="https://www.youtube.com/watch?v=Ctj3U1K_Xb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Skg4J1UF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afe.naver.com/uccplus/129474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hyperlink" Target="https://gsgo.hycu.ac.kr/EntEtc/EntGuide1.as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자기 소개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다음 비디오를 시청하고 무엇을 보고 무엇을 들었는지 옆사람과 함께 이야기를 나누어 보세요</a:t>
            </a:r>
            <a:r>
              <a:rPr lang="en-US" altLang="ko-KR" sz="3600" b="1" dirty="0"/>
              <a:t>.</a:t>
            </a:r>
            <a:r>
              <a:rPr lang="ko-KR" altLang="en-US" sz="3600" b="1" dirty="0"/>
              <a:t> </a:t>
            </a:r>
            <a:r>
              <a:rPr lang="en-US" altLang="ko-KR" sz="4000" b="1" dirty="0">
                <a:solidFill>
                  <a:srgbClr val="FF0000"/>
                </a:solidFill>
              </a:rPr>
              <a:t>       </a:t>
            </a:r>
            <a:endParaRPr lang="en-US" altLang="ko-KR" sz="3600" b="1" dirty="0"/>
          </a:p>
          <a:p>
            <a:endParaRPr lang="en-US" altLang="ko-KR" sz="1600" b="1" dirty="0"/>
          </a:p>
          <a:p>
            <a:r>
              <a:rPr lang="en-US" altLang="ko-KR" sz="3600" b="1" dirty="0">
                <a:hlinkClick r:id="rId3"/>
              </a:rPr>
              <a:t>https://www.youtube.com/watch?v=_8W-SKCuVko</a:t>
            </a:r>
            <a:endParaRPr lang="en-US" altLang="ko-KR" sz="3600" b="1" dirty="0"/>
          </a:p>
          <a:p>
            <a:r>
              <a:rPr lang="en-US" altLang="ko-KR" sz="2000" b="1" dirty="0"/>
              <a:t>            </a:t>
            </a:r>
          </a:p>
          <a:p>
            <a:r>
              <a:rPr lang="en-US" altLang="ko-KR" sz="2000" b="1" dirty="0"/>
              <a:t>         </a:t>
            </a:r>
          </a:p>
          <a:p>
            <a:endParaRPr lang="en-US" altLang="ko-KR" sz="2000" b="1" dirty="0"/>
          </a:p>
          <a:p>
            <a:r>
              <a:rPr lang="en-US" altLang="ko-KR" sz="2000" b="1" dirty="0"/>
              <a:t>         </a:t>
            </a:r>
            <a:r>
              <a:rPr lang="ko-KR" altLang="en-US" sz="3200" b="1" dirty="0">
                <a:solidFill>
                  <a:srgbClr val="0000CC"/>
                </a:solidFill>
              </a:rPr>
              <a:t>위 비디오에 소개된 웃기는 영상 </a:t>
            </a:r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https://www.youtube.com/watch?v=Ctj3U1K_Xbg</a:t>
            </a:r>
            <a:endParaRPr lang="en-US" altLang="ko-KR" sz="3600" b="1" dirty="0">
              <a:solidFill>
                <a:srgbClr val="FF0000"/>
              </a:solidFill>
            </a:endParaRPr>
          </a:p>
        </p:txBody>
      </p:sp>
      <p:pic>
        <p:nvPicPr>
          <p:cNvPr id="15" name="Graphic 14" descr="Flowers in pot">
            <a:extLst>
              <a:ext uri="{FF2B5EF4-FFF2-40B4-BE49-F238E27FC236}">
                <a16:creationId xmlns:a16="http://schemas.microsoft.com/office/drawing/2014/main" id="{40DEB67B-99C1-45E9-A8B6-9713EF31A5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2875" y="40628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57175" y="1781175"/>
            <a:ext cx="1143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</a:t>
            </a:r>
            <a:r>
              <a:rPr lang="ko-KR" altLang="en-US" sz="3600" b="1" dirty="0"/>
              <a:t>메모를 하면서 다음 비디오를 시청하세요</a:t>
            </a:r>
            <a:r>
              <a:rPr lang="en-US" altLang="ko-KR" sz="3600" b="1" dirty="0"/>
              <a:t>. </a:t>
            </a:r>
            <a:endParaRPr lang="en-US" altLang="ko-KR" sz="3200" b="1" dirty="0"/>
          </a:p>
          <a:p>
            <a:endParaRPr lang="en-US" altLang="ko-KR" sz="1600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https://www.youtube.com/watch?v=-uSkg4J1UFg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endParaRPr lang="ko-KR" altLang="en-US" sz="30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61B63E-4377-420D-B972-5302BBA63B1B}"/>
              </a:ext>
            </a:extLst>
          </p:cNvPr>
          <p:cNvSpPr/>
          <p:nvPr/>
        </p:nvSpPr>
        <p:spPr>
          <a:xfrm>
            <a:off x="95250" y="1505595"/>
            <a:ext cx="10778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꼭</a:t>
            </a:r>
            <a:r>
              <a:rPr lang="en-US" altLang="ko-K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3E08DD-7917-42A5-ADAF-AE75299432F4}"/>
              </a:ext>
            </a:extLst>
          </p:cNvPr>
          <p:cNvSpPr/>
          <p:nvPr/>
        </p:nvSpPr>
        <p:spPr>
          <a:xfrm>
            <a:off x="519112" y="4785207"/>
            <a:ext cx="10968038" cy="1131037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b="1" dirty="0"/>
              <a:t>     </a:t>
            </a:r>
            <a:r>
              <a:rPr lang="en-US" altLang="ko-KR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r>
              <a:rPr lang="en-US" altLang="ko-KR" sz="3200" b="1" dirty="0"/>
              <a:t> </a:t>
            </a:r>
            <a:r>
              <a:rPr lang="ko-KR" altLang="en-US" sz="3200" b="1" dirty="0"/>
              <a:t>선생님이 소개한 자소서 꿀팁은 무엇인가요</a:t>
            </a:r>
            <a:r>
              <a:rPr lang="en-US" altLang="ko-KR" sz="3200" b="1" dirty="0"/>
              <a:t>?</a:t>
            </a:r>
            <a:endParaRPr lang="ko-KR" altLang="en-US" sz="3200" b="1" dirty="0"/>
          </a:p>
        </p:txBody>
      </p:sp>
      <p:pic>
        <p:nvPicPr>
          <p:cNvPr id="14" name="Graphic 13" descr="Lightbulb">
            <a:extLst>
              <a:ext uri="{FF2B5EF4-FFF2-40B4-BE49-F238E27FC236}">
                <a16:creationId xmlns:a16="http://schemas.microsoft.com/office/drawing/2014/main" id="{D81F2545-4EFB-4AA1-A007-15EDCA8C98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437" y="4891701"/>
            <a:ext cx="823304" cy="82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157815" y="1410410"/>
            <a:ext cx="1143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아래 단어를 찾아보고 내용을 다시 한 번 생각해 보세요</a:t>
            </a:r>
            <a:r>
              <a:rPr lang="en-US" altLang="ko-KR" sz="3200" b="1" dirty="0"/>
              <a:t>.</a:t>
            </a:r>
          </a:p>
        </p:txBody>
      </p:sp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id="{5F0764FC-F83C-46FC-BD64-1CECC0900094}"/>
              </a:ext>
            </a:extLst>
          </p:cNvPr>
          <p:cNvSpPr/>
          <p:nvPr/>
        </p:nvSpPr>
        <p:spPr>
          <a:xfrm>
            <a:off x="133350" y="2187066"/>
            <a:ext cx="11839575" cy="390893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E1AB6B6D-D660-416D-82E6-A24286621D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507628"/>
              </p:ext>
            </p:extLst>
          </p:nvPr>
        </p:nvGraphicFramePr>
        <p:xfrm>
          <a:off x="475978" y="2443954"/>
          <a:ext cx="11236326" cy="33951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721">
                  <a:extLst>
                    <a:ext uri="{9D8B030D-6E8A-4147-A177-3AD203B41FA5}">
                      <a16:colId xmlns:a16="http://schemas.microsoft.com/office/drawing/2014/main" val="105829875"/>
                    </a:ext>
                  </a:extLst>
                </a:gridCol>
                <a:gridCol w="1872721">
                  <a:extLst>
                    <a:ext uri="{9D8B030D-6E8A-4147-A177-3AD203B41FA5}">
                      <a16:colId xmlns:a16="http://schemas.microsoft.com/office/drawing/2014/main" val="398146501"/>
                    </a:ext>
                  </a:extLst>
                </a:gridCol>
                <a:gridCol w="1872721">
                  <a:extLst>
                    <a:ext uri="{9D8B030D-6E8A-4147-A177-3AD203B41FA5}">
                      <a16:colId xmlns:a16="http://schemas.microsoft.com/office/drawing/2014/main" val="1514035527"/>
                    </a:ext>
                  </a:extLst>
                </a:gridCol>
                <a:gridCol w="1872721">
                  <a:extLst>
                    <a:ext uri="{9D8B030D-6E8A-4147-A177-3AD203B41FA5}">
                      <a16:colId xmlns:a16="http://schemas.microsoft.com/office/drawing/2014/main" val="4045005962"/>
                    </a:ext>
                  </a:extLst>
                </a:gridCol>
                <a:gridCol w="1872721">
                  <a:extLst>
                    <a:ext uri="{9D8B030D-6E8A-4147-A177-3AD203B41FA5}">
                      <a16:colId xmlns:a16="http://schemas.microsoft.com/office/drawing/2014/main" val="1687813419"/>
                    </a:ext>
                  </a:extLst>
                </a:gridCol>
                <a:gridCol w="1872721">
                  <a:extLst>
                    <a:ext uri="{9D8B030D-6E8A-4147-A177-3AD203B41FA5}">
                      <a16:colId xmlns:a16="http://schemas.microsoft.com/office/drawing/2014/main" val="2367008868"/>
                    </a:ext>
                  </a:extLst>
                </a:gridCol>
              </a:tblGrid>
              <a:tr h="4961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solidFill>
                            <a:srgbClr val="0000CC"/>
                          </a:solidFill>
                        </a:rPr>
                        <a:t>한국어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solidFill>
                            <a:srgbClr val="0000CC"/>
                          </a:solidFill>
                        </a:rPr>
                        <a:t>영어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solidFill>
                            <a:srgbClr val="0000CC"/>
                          </a:solidFill>
                        </a:rPr>
                        <a:t>한국어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solidFill>
                            <a:srgbClr val="0000CC"/>
                          </a:solidFill>
                        </a:rPr>
                        <a:t>영어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solidFill>
                            <a:srgbClr val="0000CC"/>
                          </a:solidFill>
                        </a:rPr>
                        <a:t>한국어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>
                          <a:solidFill>
                            <a:srgbClr val="0000CC"/>
                          </a:solidFill>
                        </a:rPr>
                        <a:t>영어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3191321"/>
                  </a:ext>
                </a:extLst>
              </a:tr>
              <a:tr h="4831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친숙하다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친화적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첨삭하다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2249167"/>
                  </a:ext>
                </a:extLst>
              </a:tr>
              <a:tr h="4831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모의고사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문학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점철하다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393444"/>
                  </a:ext>
                </a:extLst>
              </a:tr>
              <a:tr h="4831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군더더기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모호하다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추상적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7367903"/>
                  </a:ext>
                </a:extLst>
              </a:tr>
              <a:tr h="4831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소외받다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수식어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진취적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8653690"/>
                  </a:ext>
                </a:extLst>
              </a:tr>
              <a:tr h="4831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상투적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과감하게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개연성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56626"/>
                  </a:ext>
                </a:extLst>
              </a:tr>
              <a:tr h="48316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초면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문단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/>
                        <a:t>가독성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221461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72BCB29-FE57-4306-BAF6-821A50711C8B}"/>
              </a:ext>
            </a:extLst>
          </p:cNvPr>
          <p:cNvSpPr txBox="1"/>
          <p:nvPr/>
        </p:nvSpPr>
        <p:spPr>
          <a:xfrm>
            <a:off x="5636941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560033-006D-49EF-AA68-A154ACB62987}"/>
              </a:ext>
            </a:extLst>
          </p:cNvPr>
          <p:cNvSpPr txBox="1"/>
          <p:nvPr/>
        </p:nvSpPr>
        <p:spPr>
          <a:xfrm>
            <a:off x="2466167" y="3020821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/>
              <a:t>to be familiar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A3786C-93A6-42CF-8FF5-28327D24B12F}"/>
              </a:ext>
            </a:extLst>
          </p:cNvPr>
          <p:cNvSpPr txBox="1"/>
          <p:nvPr/>
        </p:nvSpPr>
        <p:spPr>
          <a:xfrm>
            <a:off x="2629544" y="3497874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mock test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FA85E5-02BD-43A9-9652-AE6B724B6D17}"/>
              </a:ext>
            </a:extLst>
          </p:cNvPr>
          <p:cNvSpPr txBox="1"/>
          <p:nvPr/>
        </p:nvSpPr>
        <p:spPr>
          <a:xfrm>
            <a:off x="2561663" y="3952651"/>
            <a:ext cx="1402948" cy="491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unnecessity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B5E9B2-7042-4C04-BDDE-8C9798221F71}"/>
              </a:ext>
            </a:extLst>
          </p:cNvPr>
          <p:cNvSpPr txBox="1"/>
          <p:nvPr/>
        </p:nvSpPr>
        <p:spPr>
          <a:xfrm>
            <a:off x="2547447" y="4363938"/>
            <a:ext cx="1398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to be excluded/</a:t>
            </a:r>
          </a:p>
          <a:p>
            <a:r>
              <a:rPr lang="en-US" altLang="ko-KR" sz="1400" dirty="0"/>
              <a:t> alienated</a:t>
            </a:r>
            <a:endParaRPr lang="ko-KR" altLang="en-US" sz="1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D6F9CC-2CF1-4C96-A708-78892F08A5CC}"/>
              </a:ext>
            </a:extLst>
          </p:cNvPr>
          <p:cNvSpPr txBox="1"/>
          <p:nvPr/>
        </p:nvSpPr>
        <p:spPr>
          <a:xfrm>
            <a:off x="2329890" y="4959380"/>
            <a:ext cx="2316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/>
              <a:t>conventional/cliché</a:t>
            </a:r>
            <a:endParaRPr lang="ko-KR" alt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38057A-A772-45DA-887C-E16D2A018FEA}"/>
              </a:ext>
            </a:extLst>
          </p:cNvPr>
          <p:cNvSpPr txBox="1"/>
          <p:nvPr/>
        </p:nvSpPr>
        <p:spPr>
          <a:xfrm>
            <a:off x="2286557" y="5433877"/>
            <a:ext cx="1904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The first time meeting</a:t>
            </a:r>
            <a:endParaRPr lang="ko-KR" alt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10184708" y="4383107"/>
            <a:ext cx="15275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adventurous, progressive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92C310-16E7-4245-9455-265A2F6BDCC7}"/>
              </a:ext>
            </a:extLst>
          </p:cNvPr>
          <p:cNvSpPr txBox="1"/>
          <p:nvPr/>
        </p:nvSpPr>
        <p:spPr>
          <a:xfrm>
            <a:off x="6459994" y="3472934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literature </a:t>
            </a:r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9248F2-9048-45A8-A915-6FEB9D0E7A07}"/>
              </a:ext>
            </a:extLst>
          </p:cNvPr>
          <p:cNvSpPr txBox="1"/>
          <p:nvPr/>
        </p:nvSpPr>
        <p:spPr>
          <a:xfrm>
            <a:off x="6398686" y="3854730"/>
            <a:ext cx="1372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/>
              <a:t>to be vague/ </a:t>
            </a:r>
          </a:p>
          <a:p>
            <a:r>
              <a:rPr lang="en-US" altLang="ko-KR" sz="1600" dirty="0"/>
              <a:t>ambiguous</a:t>
            </a:r>
            <a:endParaRPr lang="ko-KR" alt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1AA62A-8980-4653-A4AA-39F334FF19EE}"/>
              </a:ext>
            </a:extLst>
          </p:cNvPr>
          <p:cNvSpPr txBox="1"/>
          <p:nvPr/>
        </p:nvSpPr>
        <p:spPr>
          <a:xfrm>
            <a:off x="6496298" y="4451969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modifier  </a:t>
            </a:r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EB7BCCC-1140-4727-9E90-5712DCDD9601}"/>
              </a:ext>
            </a:extLst>
          </p:cNvPr>
          <p:cNvSpPr txBox="1"/>
          <p:nvPr/>
        </p:nvSpPr>
        <p:spPr>
          <a:xfrm>
            <a:off x="6081784" y="4974769"/>
            <a:ext cx="1935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/>
              <a:t>daringly, resolutely </a:t>
            </a:r>
            <a:endParaRPr lang="ko-KR" altLang="en-US" sz="1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132166-FEF6-4CDB-A2AB-B22C5548A938}"/>
              </a:ext>
            </a:extLst>
          </p:cNvPr>
          <p:cNvSpPr txBox="1"/>
          <p:nvPr/>
        </p:nvSpPr>
        <p:spPr>
          <a:xfrm>
            <a:off x="6408846" y="5413557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paragraph </a:t>
            </a:r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6CF772-5924-4DC5-BF13-09411FFC848C}"/>
              </a:ext>
            </a:extLst>
          </p:cNvPr>
          <p:cNvSpPr txBox="1"/>
          <p:nvPr/>
        </p:nvSpPr>
        <p:spPr>
          <a:xfrm>
            <a:off x="9941210" y="3056540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to correct, edit</a:t>
            </a:r>
            <a:endParaRPr lang="ko-KR" alt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227415-6824-4AE2-96AC-2446E80E1501}"/>
              </a:ext>
            </a:extLst>
          </p:cNvPr>
          <p:cNvSpPr txBox="1"/>
          <p:nvPr/>
        </p:nvSpPr>
        <p:spPr>
          <a:xfrm>
            <a:off x="10150401" y="3425872"/>
            <a:ext cx="1228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/>
              <a:t>to be dotted/ </a:t>
            </a:r>
          </a:p>
          <a:p>
            <a:r>
              <a:rPr lang="en-US" altLang="ko-KR" sz="1400" dirty="0"/>
              <a:t> catalogue</a:t>
            </a:r>
            <a:endParaRPr lang="ko-KR" alt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E276A7-B489-4AA4-874D-7A6FC9D88AFB}"/>
              </a:ext>
            </a:extLst>
          </p:cNvPr>
          <p:cNvSpPr txBox="1"/>
          <p:nvPr/>
        </p:nvSpPr>
        <p:spPr>
          <a:xfrm>
            <a:off x="10200892" y="3956867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abstract </a:t>
            </a:r>
            <a:endParaRPr lang="ko-KR" alt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3CB389-4146-4FBC-8580-671EF9AB30CE}"/>
              </a:ext>
            </a:extLst>
          </p:cNvPr>
          <p:cNvSpPr txBox="1"/>
          <p:nvPr/>
        </p:nvSpPr>
        <p:spPr>
          <a:xfrm>
            <a:off x="6516618" y="2995881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friendly </a:t>
            </a:r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3BBDDB-1131-4658-8D92-CF45C2FD02BF}"/>
              </a:ext>
            </a:extLst>
          </p:cNvPr>
          <p:cNvSpPr txBox="1"/>
          <p:nvPr/>
        </p:nvSpPr>
        <p:spPr>
          <a:xfrm>
            <a:off x="10126724" y="4908185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probability  </a:t>
            </a:r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F963CA-EE0A-4F73-92CA-4EAE9F8A6E3D}"/>
              </a:ext>
            </a:extLst>
          </p:cNvPr>
          <p:cNvSpPr txBox="1"/>
          <p:nvPr/>
        </p:nvSpPr>
        <p:spPr>
          <a:xfrm>
            <a:off x="10135654" y="5380629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readability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4F7CFF-3575-46C8-8669-2BD0D6449B31}"/>
              </a:ext>
            </a:extLst>
          </p:cNvPr>
          <p:cNvSpPr txBox="1"/>
          <p:nvPr/>
        </p:nvSpPr>
        <p:spPr>
          <a:xfrm>
            <a:off x="352425" y="1571625"/>
            <a:ext cx="1149667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다음 링크를 클릭해서 자기 소개서 꿀팁을 다시 확인해 보세요</a:t>
            </a:r>
            <a:r>
              <a:rPr lang="en-US" altLang="ko-KR" sz="3200" b="1" dirty="0"/>
              <a:t>.</a:t>
            </a:r>
          </a:p>
          <a:p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en-US" altLang="ko-KR" sz="3600" b="1" dirty="0">
                <a:hlinkClick r:id="rId3"/>
              </a:rPr>
              <a:t>https://cafe.naver.com/uccplus/1294749</a:t>
            </a:r>
            <a:endParaRPr lang="en-US" altLang="ko-KR" sz="3600" b="1" dirty="0"/>
          </a:p>
          <a:p>
            <a:endParaRPr lang="en-US" altLang="ko-KR" sz="3600" b="1" dirty="0"/>
          </a:p>
          <a:p>
            <a:r>
              <a:rPr lang="en-US" altLang="ko-KR" sz="3600" b="1" dirty="0"/>
              <a:t> </a:t>
            </a:r>
          </a:p>
          <a:p>
            <a:r>
              <a:rPr lang="ko-KR" altLang="en-US" sz="3200" b="1" dirty="0"/>
              <a:t>다음 링크를 클릭해서 자기소개 예를 읽어 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/>
              <a:t>        </a:t>
            </a:r>
          </a:p>
          <a:p>
            <a:r>
              <a:rPr lang="en-US" altLang="ko-KR" sz="3200" b="1" dirty="0">
                <a:solidFill>
                  <a:srgbClr val="FF0000"/>
                </a:solidFill>
              </a:rPr>
              <a:t>        </a:t>
            </a:r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https://gsgo.hycu.ac.kr/EntEtc/EntGuide1.asp</a:t>
            </a:r>
            <a:endParaRPr lang="ko-KR" altLang="en-US" sz="3200" b="1" dirty="0">
              <a:solidFill>
                <a:srgbClr val="FF0000"/>
              </a:solidFill>
            </a:endParaRPr>
          </a:p>
        </p:txBody>
      </p:sp>
      <p:pic>
        <p:nvPicPr>
          <p:cNvPr id="4" name="Graphic 3" descr="Zoom in">
            <a:extLst>
              <a:ext uri="{FF2B5EF4-FFF2-40B4-BE49-F238E27FC236}">
                <a16:creationId xmlns:a16="http://schemas.microsoft.com/office/drawing/2014/main" id="{A6B0DE33-160A-4872-8318-3F5AD98150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7200" y="2535376"/>
            <a:ext cx="790575" cy="790575"/>
          </a:xfrm>
          <a:prstGeom prst="rect">
            <a:avLst/>
          </a:prstGeom>
        </p:spPr>
      </p:pic>
      <p:pic>
        <p:nvPicPr>
          <p:cNvPr id="7" name="Graphic 6" descr="Zoom in">
            <a:extLst>
              <a:ext uri="{FF2B5EF4-FFF2-40B4-BE49-F238E27FC236}">
                <a16:creationId xmlns:a16="http://schemas.microsoft.com/office/drawing/2014/main" id="{F231370B-02DD-45D6-87CD-EAF03FB285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1487" y="5078790"/>
            <a:ext cx="790575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4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85762" y="1722319"/>
            <a:ext cx="10968038" cy="1131037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  다음중 주제를 하나 선택해서 여러분의 </a:t>
            </a:r>
            <a:endParaRPr lang="en-US" altLang="ko-KR" sz="3200" b="1" dirty="0"/>
          </a:p>
          <a:p>
            <a:r>
              <a:rPr lang="en-US" altLang="ko-KR" sz="3200" b="1" dirty="0"/>
              <a:t>                  </a:t>
            </a:r>
            <a:r>
              <a:rPr lang="ko-KR" altLang="en-US" sz="3200" b="1" dirty="0"/>
              <a:t>자기 소개서를 작성해 보세요</a:t>
            </a:r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5762" y="1853226"/>
            <a:ext cx="823304" cy="8233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1059365" y="1941712"/>
            <a:ext cx="120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14CACE-A5C8-48FD-AF9D-DDC586F3DD7E}"/>
              </a:ext>
            </a:extLst>
          </p:cNvPr>
          <p:cNvSpPr/>
          <p:nvPr/>
        </p:nvSpPr>
        <p:spPr>
          <a:xfrm>
            <a:off x="457203" y="3144644"/>
            <a:ext cx="4928836" cy="1131037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/>
              <a:t>여러분이 고등학교에 다니면서 초점을 둔</a:t>
            </a:r>
            <a:endParaRPr lang="en-US" altLang="ko-KR" b="1" dirty="0"/>
          </a:p>
          <a:p>
            <a:r>
              <a:rPr lang="ko-KR" altLang="en-US" b="1" dirty="0"/>
              <a:t>노력과 학습 경험에 대해서 무엇을 배웠고 무엇을 느꼈는지를 중심으로 글을 써 보세요</a:t>
            </a:r>
            <a:r>
              <a:rPr lang="en-US" altLang="ko-KR" b="1" dirty="0"/>
              <a:t>.</a:t>
            </a:r>
            <a:endParaRPr lang="ko-KR" altLang="en-US" sz="2000" b="1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0498894-FEF1-4DBA-BDE6-B112825E8729}"/>
              </a:ext>
            </a:extLst>
          </p:cNvPr>
          <p:cNvSpPr/>
          <p:nvPr/>
        </p:nvSpPr>
        <p:spPr>
          <a:xfrm>
            <a:off x="6400800" y="3140930"/>
            <a:ext cx="4839629" cy="1131037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/>
              <a:t>고등학교 기간 중에 여러분이 의미를 두고 노력했던 활동은 무엇이 있나요</a:t>
            </a:r>
            <a:r>
              <a:rPr lang="en-US" altLang="ko-KR" b="1" dirty="0"/>
              <a:t>? </a:t>
            </a:r>
            <a:r>
              <a:rPr lang="ko-KR" altLang="en-US" b="1" dirty="0"/>
              <a:t>그 활동을 통해 느낀 점을 글로 써 보세요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0C321BD-1AAF-46E4-8229-74EEE7B9A6EE}"/>
              </a:ext>
            </a:extLst>
          </p:cNvPr>
          <p:cNvSpPr/>
          <p:nvPr/>
        </p:nvSpPr>
        <p:spPr>
          <a:xfrm>
            <a:off x="457203" y="4760618"/>
            <a:ext cx="4928836" cy="1131037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/>
              <a:t>여러분의 학교 생활 중에서 배려</a:t>
            </a:r>
            <a:r>
              <a:rPr lang="en-US" altLang="ko-KR" b="1" dirty="0"/>
              <a:t>, </a:t>
            </a:r>
            <a:r>
              <a:rPr lang="ko-KR" altLang="en-US" b="1" dirty="0"/>
              <a:t>나눔</a:t>
            </a:r>
            <a:r>
              <a:rPr lang="en-US" altLang="ko-KR" b="1" dirty="0"/>
              <a:t>, </a:t>
            </a:r>
            <a:r>
              <a:rPr lang="ko-KR" altLang="en-US" b="1" dirty="0"/>
              <a:t>갈등 관리를 어떻게 실천했는지 구체적인 예를 들고 그것을 통해 배운 점을 글로 써 보세요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DDDE95E-F8FC-49BF-809E-91D3F889EEC1}"/>
              </a:ext>
            </a:extLst>
          </p:cNvPr>
          <p:cNvSpPr/>
          <p:nvPr/>
        </p:nvSpPr>
        <p:spPr>
          <a:xfrm>
            <a:off x="6400800" y="4760618"/>
            <a:ext cx="4839629" cy="1131037"/>
          </a:xfrm>
          <a:prstGeom prst="rect">
            <a:avLst/>
          </a:prstGeom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/>
              <a:t>여러분이 대학에서 공부하고 싶은 전공은 무엇인가요</a:t>
            </a:r>
            <a:r>
              <a:rPr lang="en-US" altLang="ko-KR" b="1" dirty="0"/>
              <a:t>? </a:t>
            </a:r>
            <a:r>
              <a:rPr lang="ko-KR" altLang="en-US" b="1" dirty="0"/>
              <a:t>전공을 선택하게 된 동기와 그것을 위해 무엇을 준비했는지 써 보세요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1876</TotalTime>
  <Words>375</Words>
  <Application>Microsoft Office PowerPoint</Application>
  <PresentationFormat>와이드스크린</PresentationFormat>
  <Paragraphs>92</Paragraphs>
  <Slides>6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0" baseType="lpstr">
      <vt:lpstr>맑은 고딕</vt:lpstr>
      <vt:lpstr>Arial</vt:lpstr>
      <vt:lpstr>Calibri</vt:lpstr>
      <vt:lpstr>1_Office Theme</vt:lpstr>
      <vt:lpstr>  중고급반을 위한  글쓰기 수업 1  자기 소개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HEE HAN</cp:lastModifiedBy>
  <cp:revision>154</cp:revision>
  <dcterms:created xsi:type="dcterms:W3CDTF">2020-04-18T22:55:50Z</dcterms:created>
  <dcterms:modified xsi:type="dcterms:W3CDTF">2020-07-05T18:44:56Z</dcterms:modified>
</cp:coreProperties>
</file>